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101"/>
  </p:notesMasterIdLst>
  <p:handoutMasterIdLst>
    <p:handoutMasterId r:id="rId102"/>
  </p:handoutMasterIdLst>
  <p:sldIdLst>
    <p:sldId id="467" r:id="rId5"/>
    <p:sldId id="494" r:id="rId6"/>
    <p:sldId id="488" r:id="rId7"/>
    <p:sldId id="492" r:id="rId8"/>
    <p:sldId id="489" r:id="rId9"/>
    <p:sldId id="490" r:id="rId10"/>
    <p:sldId id="493" r:id="rId11"/>
    <p:sldId id="487" r:id="rId12"/>
    <p:sldId id="491" r:id="rId13"/>
    <p:sldId id="315" r:id="rId14"/>
    <p:sldId id="469" r:id="rId15"/>
    <p:sldId id="470" r:id="rId16"/>
    <p:sldId id="316" r:id="rId17"/>
    <p:sldId id="380" r:id="rId18"/>
    <p:sldId id="381" r:id="rId19"/>
    <p:sldId id="317" r:id="rId20"/>
    <p:sldId id="318" r:id="rId21"/>
    <p:sldId id="319" r:id="rId22"/>
    <p:sldId id="320" r:id="rId23"/>
    <p:sldId id="321" r:id="rId24"/>
    <p:sldId id="322" r:id="rId25"/>
    <p:sldId id="458" r:id="rId26"/>
    <p:sldId id="382" r:id="rId27"/>
    <p:sldId id="324" r:id="rId28"/>
    <p:sldId id="383" r:id="rId29"/>
    <p:sldId id="495" r:id="rId30"/>
    <p:sldId id="325" r:id="rId31"/>
    <p:sldId id="326" r:id="rId32"/>
    <p:sldId id="327" r:id="rId33"/>
    <p:sldId id="329" r:id="rId34"/>
    <p:sldId id="386" r:id="rId35"/>
    <p:sldId id="387" r:id="rId36"/>
    <p:sldId id="388" r:id="rId37"/>
    <p:sldId id="389" r:id="rId38"/>
    <p:sldId id="390" r:id="rId39"/>
    <p:sldId id="391" r:id="rId40"/>
    <p:sldId id="442" r:id="rId41"/>
    <p:sldId id="392" r:id="rId42"/>
    <p:sldId id="330" r:id="rId43"/>
    <p:sldId id="331" r:id="rId44"/>
    <p:sldId id="394" r:id="rId45"/>
    <p:sldId id="395" r:id="rId46"/>
    <p:sldId id="396" r:id="rId47"/>
    <p:sldId id="397" r:id="rId48"/>
    <p:sldId id="398" r:id="rId49"/>
    <p:sldId id="332" r:id="rId50"/>
    <p:sldId id="399" r:id="rId51"/>
    <p:sldId id="496" r:id="rId52"/>
    <p:sldId id="333" r:id="rId53"/>
    <p:sldId id="334" r:id="rId54"/>
    <p:sldId id="471" r:id="rId55"/>
    <p:sldId id="473" r:id="rId56"/>
    <p:sldId id="401" r:id="rId57"/>
    <p:sldId id="474" r:id="rId58"/>
    <p:sldId id="402" r:id="rId59"/>
    <p:sldId id="475" r:id="rId60"/>
    <p:sldId id="403" r:id="rId61"/>
    <p:sldId id="443" r:id="rId62"/>
    <p:sldId id="445" r:id="rId63"/>
    <p:sldId id="498" r:id="rId64"/>
    <p:sldId id="432" r:id="rId65"/>
    <p:sldId id="433" r:id="rId66"/>
    <p:sldId id="434" r:id="rId67"/>
    <p:sldId id="411" r:id="rId68"/>
    <p:sldId id="412" r:id="rId69"/>
    <p:sldId id="413" r:id="rId70"/>
    <p:sldId id="414" r:id="rId71"/>
    <p:sldId id="446" r:id="rId72"/>
    <p:sldId id="483" r:id="rId73"/>
    <p:sldId id="435" r:id="rId74"/>
    <p:sldId id="449" r:id="rId75"/>
    <p:sldId id="450" r:id="rId76"/>
    <p:sldId id="452" r:id="rId77"/>
    <p:sldId id="451" r:id="rId78"/>
    <p:sldId id="416" r:id="rId79"/>
    <p:sldId id="477" r:id="rId80"/>
    <p:sldId id="478" r:id="rId81"/>
    <p:sldId id="484" r:id="rId82"/>
    <p:sldId id="480" r:id="rId83"/>
    <p:sldId id="417" r:id="rId84"/>
    <p:sldId id="418" r:id="rId85"/>
    <p:sldId id="436" r:id="rId86"/>
    <p:sldId id="420" r:id="rId87"/>
    <p:sldId id="421" r:id="rId88"/>
    <p:sldId id="422" r:id="rId89"/>
    <p:sldId id="423" r:id="rId90"/>
    <p:sldId id="424" r:id="rId91"/>
    <p:sldId id="425" r:id="rId92"/>
    <p:sldId id="426" r:id="rId93"/>
    <p:sldId id="447" r:id="rId94"/>
    <p:sldId id="427" r:id="rId95"/>
    <p:sldId id="437" r:id="rId96"/>
    <p:sldId id="438" r:id="rId97"/>
    <p:sldId id="439" r:id="rId98"/>
    <p:sldId id="485" r:id="rId99"/>
    <p:sldId id="486" r:id="rId10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33CCFF"/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94059" autoAdjust="0"/>
  </p:normalViewPr>
  <p:slideViewPr>
    <p:cSldViewPr>
      <p:cViewPr varScale="1">
        <p:scale>
          <a:sx n="93" d="100"/>
          <a:sy n="93" d="100"/>
        </p:scale>
        <p:origin x="1416" y="208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handoutMaster" Target="handoutMasters/handout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slide" Target="slides/slide96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EF7E5-6FBA-C248-80C5-56723AC41B34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B19A2-EACE-4A42-A200-A01265CCD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3/3/16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Relationship Id="rId3" Type="http://schemas.openxmlformats.org/officeDocument/2006/relationships/hyperlink" Target="http://en.wikipedia.org/wiki/Rope_(data_structure)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Relationship Id="rId3" Type="http://schemas.openxmlformats.org/officeDocument/2006/relationships/hyperlink" Target="http://www.regular-expressions.inf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Модуль</a:t>
            </a:r>
            <a:r>
              <a:rPr lang="ru-RU" baseline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CD87D-C1CF-4466-9601-59552356DE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9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http://www.regular-expressions.info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9861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dirty="0" err="1"/>
              <a:t>Drag</a:t>
            </a:r>
            <a:r>
              <a:rPr lang="ru-RU" dirty="0"/>
              <a:t> </a:t>
            </a:r>
            <a:r>
              <a:rPr lang="ru-RU" dirty="0" err="1"/>
              <a:t>picture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placeholder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icon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3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6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09992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87" r:id="rId8"/>
    <p:sldLayoutId id="2147483688" r:id="rId9"/>
    <p:sldLayoutId id="2147483689" r:id="rId10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hyperlink" Target="http://www.ultrapico.com/expresso.htm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2413934"/>
            <a:ext cx="6910388" cy="2235997"/>
          </a:xfrm>
        </p:spPr>
        <p:txBody>
          <a:bodyPr/>
          <a:lstStyle/>
          <a:p>
            <a:r>
              <a:rPr lang="ru-RU" sz="4400" dirty="0"/>
              <a:t>Основы типов и базовые программные конструкции </a:t>
            </a:r>
            <a:r>
              <a:rPr lang="en-US" sz="4400" dirty="0"/>
              <a:t>C</a:t>
            </a:r>
            <a:r>
              <a:rPr lang="ru-RU" sz="4400" dirty="0"/>
              <a:t>#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4636785"/>
            <a:ext cx="6817226" cy="392415"/>
          </a:xfrm>
        </p:spPr>
        <p:txBody>
          <a:bodyPr/>
          <a:lstStyle/>
          <a:p>
            <a:r>
              <a:rPr lang="en-US" sz="2100" dirty="0"/>
              <a:t>.NET &amp; JS Lab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5076828"/>
            <a:ext cx="3649662" cy="279797"/>
          </a:xfrm>
        </p:spPr>
        <p:txBody>
          <a:bodyPr>
            <a:no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Анжелика КРАВЧУК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переменной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2000"/>
            <a:ext cx="8726606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 представляет именованное место в памяти для хранения порции данных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3" y="1789045"/>
            <a:ext cx="8726606" cy="545592"/>
          </a:xfrm>
          <a:custGeom>
            <a:avLst/>
            <a:gdLst>
              <a:gd name="connsiteX0" fmla="*/ 0 w 7467600"/>
              <a:gd name="connsiteY0" fmla="*/ 90934 h 545592"/>
              <a:gd name="connsiteX1" fmla="*/ 90934 w 7467600"/>
              <a:gd name="connsiteY1" fmla="*/ 0 h 545592"/>
              <a:gd name="connsiteX2" fmla="*/ 7376666 w 7467600"/>
              <a:gd name="connsiteY2" fmla="*/ 0 h 545592"/>
              <a:gd name="connsiteX3" fmla="*/ 7467600 w 7467600"/>
              <a:gd name="connsiteY3" fmla="*/ 90934 h 545592"/>
              <a:gd name="connsiteX4" fmla="*/ 7467600 w 7467600"/>
              <a:gd name="connsiteY4" fmla="*/ 454658 h 545592"/>
              <a:gd name="connsiteX5" fmla="*/ 7376666 w 7467600"/>
              <a:gd name="connsiteY5" fmla="*/ 545592 h 545592"/>
              <a:gd name="connsiteX6" fmla="*/ 90934 w 7467600"/>
              <a:gd name="connsiteY6" fmla="*/ 545592 h 545592"/>
              <a:gd name="connsiteX7" fmla="*/ 0 w 7467600"/>
              <a:gd name="connsiteY7" fmla="*/ 454658 h 545592"/>
              <a:gd name="connsiteX8" fmla="*/ 0 w 7467600"/>
              <a:gd name="connsiteY8" fmla="*/ 90934 h 54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545592">
                <a:moveTo>
                  <a:pt x="0" y="90934"/>
                </a:moveTo>
                <a:cubicBezTo>
                  <a:pt x="0" y="40713"/>
                  <a:pt x="40713" y="0"/>
                  <a:pt x="90934" y="0"/>
                </a:cubicBezTo>
                <a:lnTo>
                  <a:pt x="7376666" y="0"/>
                </a:lnTo>
                <a:cubicBezTo>
                  <a:pt x="7426887" y="0"/>
                  <a:pt x="7467600" y="40713"/>
                  <a:pt x="7467600" y="90934"/>
                </a:cubicBezTo>
                <a:lnTo>
                  <a:pt x="7467600" y="454658"/>
                </a:lnTo>
                <a:cubicBezTo>
                  <a:pt x="7467600" y="504879"/>
                  <a:pt x="7426887" y="545592"/>
                  <a:pt x="7376666" y="545592"/>
                </a:cubicBezTo>
                <a:lnTo>
                  <a:pt x="90934" y="545592"/>
                </a:lnTo>
                <a:cubicBezTo>
                  <a:pt x="40713" y="545592"/>
                  <a:pt x="0" y="504879"/>
                  <a:pt x="0" y="454658"/>
                </a:cubicBezTo>
                <a:lnTo>
                  <a:pt x="0" y="9093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34" tIns="102834" rIns="102834" bIns="102834" numCol="1" spcCol="1270" anchor="ctr" anchorCtr="0">
            <a:noAutofit/>
          </a:bodyPr>
          <a:lstStyle/>
          <a:p>
            <a:pPr lvl="0" algn="just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i="0" kern="1200" noProof="0" dirty="0">
                <a:latin typeface="Calibri" charset="0"/>
                <a:ea typeface="Calibri" charset="0"/>
                <a:cs typeface="Calibri" charset="0"/>
              </a:rPr>
              <a:t>Переменная </a:t>
            </a:r>
            <a:r>
              <a:rPr lang="ru-RU" kern="1200" noProof="0" dirty="0">
                <a:latin typeface="Calibri" charset="0"/>
                <a:ea typeface="Calibri" charset="0"/>
                <a:cs typeface="Calibri" charset="0"/>
              </a:rPr>
              <a:t>характеризуется:</a:t>
            </a:r>
            <a:endParaRPr lang="ru-RU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6953" y="2490157"/>
            <a:ext cx="8726606" cy="417200"/>
          </a:xfrm>
          <a:custGeom>
            <a:avLst/>
            <a:gdLst>
              <a:gd name="connsiteX0" fmla="*/ 0 w 7467600"/>
              <a:gd name="connsiteY0" fmla="*/ 69535 h 417200"/>
              <a:gd name="connsiteX1" fmla="*/ 69535 w 7467600"/>
              <a:gd name="connsiteY1" fmla="*/ 0 h 417200"/>
              <a:gd name="connsiteX2" fmla="*/ 7398065 w 7467600"/>
              <a:gd name="connsiteY2" fmla="*/ 0 h 417200"/>
              <a:gd name="connsiteX3" fmla="*/ 7467600 w 7467600"/>
              <a:gd name="connsiteY3" fmla="*/ 69535 h 417200"/>
              <a:gd name="connsiteX4" fmla="*/ 7467600 w 7467600"/>
              <a:gd name="connsiteY4" fmla="*/ 347665 h 417200"/>
              <a:gd name="connsiteX5" fmla="*/ 7398065 w 7467600"/>
              <a:gd name="connsiteY5" fmla="*/ 417200 h 417200"/>
              <a:gd name="connsiteX6" fmla="*/ 69535 w 7467600"/>
              <a:gd name="connsiteY6" fmla="*/ 417200 h 417200"/>
              <a:gd name="connsiteX7" fmla="*/ 0 w 7467600"/>
              <a:gd name="connsiteY7" fmla="*/ 347665 h 417200"/>
              <a:gd name="connsiteX8" fmla="*/ 0 w 7467600"/>
              <a:gd name="connsiteY8" fmla="*/ 69535 h 4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17200">
                <a:moveTo>
                  <a:pt x="0" y="69535"/>
                </a:moveTo>
                <a:cubicBezTo>
                  <a:pt x="0" y="31132"/>
                  <a:pt x="31132" y="0"/>
                  <a:pt x="69535" y="0"/>
                </a:cubicBezTo>
                <a:lnTo>
                  <a:pt x="7398065" y="0"/>
                </a:lnTo>
                <a:cubicBezTo>
                  <a:pt x="7436468" y="0"/>
                  <a:pt x="7467600" y="31132"/>
                  <a:pt x="7467600" y="69535"/>
                </a:cubicBezTo>
                <a:lnTo>
                  <a:pt x="7467600" y="347665"/>
                </a:lnTo>
                <a:cubicBezTo>
                  <a:pt x="7467600" y="386068"/>
                  <a:pt x="7436468" y="417200"/>
                  <a:pt x="7398065" y="417200"/>
                </a:cubicBezTo>
                <a:lnTo>
                  <a:pt x="69535" y="417200"/>
                </a:lnTo>
                <a:cubicBezTo>
                  <a:pt x="31132" y="417200"/>
                  <a:pt x="0" y="386068"/>
                  <a:pt x="0" y="347665"/>
                </a:cubicBezTo>
                <a:lnTo>
                  <a:pt x="0" y="69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46" tIns="88946" rIns="88946" bIns="8894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Имя (Name)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3" y="306287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Адрес (Address)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3" y="364759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Тип данных (Data type)</a:t>
            </a:r>
          </a:p>
        </p:txBody>
      </p:sp>
      <p:sp>
        <p:nvSpPr>
          <p:cNvPr id="10" name="Freeform 9"/>
          <p:cNvSpPr/>
          <p:nvPr/>
        </p:nvSpPr>
        <p:spPr>
          <a:xfrm>
            <a:off x="226953" y="4232316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Значение (Value)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3" y="481703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Область видимости (Scope)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3" y="540175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Время жизни (Lifetime)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9371" y="1499991"/>
            <a:ext cx="7662629" cy="2737393"/>
            <a:chOff x="719371" y="1499991"/>
            <a:chExt cx="7662629" cy="2737393"/>
          </a:xfrm>
        </p:grpSpPr>
        <p:sp>
          <p:nvSpPr>
            <p:cNvPr id="4" name="Flowchart: Document 4"/>
            <p:cNvSpPr/>
            <p:nvPr/>
          </p:nvSpPr>
          <p:spPr>
            <a:xfrm>
              <a:off x="719371" y="2085023"/>
              <a:ext cx="22098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x1 = 42;</a:t>
              </a:r>
            </a:p>
          </p:txBody>
        </p:sp>
        <p:sp>
          <p:nvSpPr>
            <p:cNvPr id="7" name="Flowchart: Document 4"/>
            <p:cNvSpPr/>
            <p:nvPr/>
          </p:nvSpPr>
          <p:spPr>
            <a:xfrm>
              <a:off x="733843" y="3517691"/>
              <a:ext cx="2209800" cy="71969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x2 = x1;</a:t>
              </a:r>
              <a:endParaRPr lang="ru-RU" sz="1600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65157" y="1499991"/>
              <a:ext cx="4016843" cy="1093032"/>
              <a:chOff x="3222157" y="1512590"/>
              <a:chExt cx="4016843" cy="10930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222157" y="1512590"/>
                <a:ext cx="4016843" cy="1093032"/>
                <a:chOff x="317500" y="1624768"/>
                <a:chExt cx="4016843" cy="1093032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x1 </a:t>
                  </a:r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2505543" y="1624768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19" name="Straight Connector 18"/>
              <p:cNvCxnSpPr>
                <a:stCxn id="5" idx="0"/>
                <a:endCxn id="8" idx="1"/>
              </p:cNvCxnSpPr>
              <p:nvPr/>
            </p:nvCxnSpPr>
            <p:spPr>
              <a:xfrm flipV="1">
                <a:off x="4599172" y="1749663"/>
                <a:ext cx="811028" cy="34795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254500" y="3021371"/>
              <a:ext cx="4114800" cy="1125300"/>
              <a:chOff x="3124200" y="2845592"/>
              <a:chExt cx="4114800" cy="11253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124200" y="2845592"/>
                <a:ext cx="4114800" cy="1125300"/>
                <a:chOff x="317500" y="1592500"/>
                <a:chExt cx="4114800" cy="11253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x2 </a:t>
                  </a:r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2603500" y="1592500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21" name="Straight Connector 20"/>
              <p:cNvCxnSpPr>
                <a:stCxn id="13" idx="0"/>
                <a:endCxn id="15" idx="1"/>
              </p:cNvCxnSpPr>
              <p:nvPr/>
            </p:nvCxnSpPr>
            <p:spPr>
              <a:xfrm flipV="1">
                <a:off x="4501215" y="3082665"/>
                <a:ext cx="908985" cy="380227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ссылочного и значимого типа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1305" y="990600"/>
            <a:ext cx="8597900" cy="4912806"/>
            <a:chOff x="317500" y="781844"/>
            <a:chExt cx="8597900" cy="4912806"/>
          </a:xfrm>
        </p:grpSpPr>
        <p:sp>
          <p:nvSpPr>
            <p:cNvPr id="4" name="Flowchart: Document 4"/>
            <p:cNvSpPr/>
            <p:nvPr/>
          </p:nvSpPr>
          <p:spPr>
            <a:xfrm>
              <a:off x="317500" y="781844"/>
              <a:ext cx="85979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p1 = new Person(</a:t>
              </a:r>
              <a:r>
                <a:rPr lang="en-US" sz="16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Bart De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Smet</a:t>
              </a:r>
              <a:r>
                <a:rPr lang="en-US" sz="16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, 34);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9485" y="219792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itchFamily="49" charset="0"/>
                  <a:cs typeface="Consolas" pitchFamily="49" charset="0"/>
                </a:rPr>
                <a:t>p1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95085" y="183286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28800" y="2128588"/>
              <a:ext cx="1295400" cy="508000"/>
              <a:chOff x="4767915" y="1888073"/>
              <a:chExt cx="1295400" cy="50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>
              <a:stCxn id="11" idx="0"/>
              <a:endCxn id="13" idx="1"/>
            </p:cNvCxnSpPr>
            <p:nvPr/>
          </p:nvCxnSpPr>
          <p:spPr>
            <a:xfrm flipV="1">
              <a:off x="2476500" y="2069942"/>
              <a:ext cx="1518585" cy="58646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544827" y="3637250"/>
              <a:ext cx="1981200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93142" y="4034253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459227" y="4203580"/>
              <a:ext cx="152400" cy="176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3141" y="4933074"/>
              <a:ext cx="1295401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34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47285" y="2429297"/>
              <a:ext cx="2069165" cy="176904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41374" y="363725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_name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1999" y="450839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_age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81800" y="3023770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7" name="Straight Connector 36"/>
            <p:cNvCxnSpPr>
              <a:stCxn id="26" idx="0"/>
              <a:endCxn id="36" idx="1"/>
            </p:cNvCxnSpPr>
            <p:nvPr/>
          </p:nvCxnSpPr>
          <p:spPr>
            <a:xfrm flipV="1">
              <a:off x="5540842" y="3260843"/>
              <a:ext cx="1240958" cy="77341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818128" y="3729333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42" name="Straight Connector 41"/>
            <p:cNvCxnSpPr>
              <a:stCxn id="29" idx="0"/>
              <a:endCxn id="40" idx="1"/>
            </p:cNvCxnSpPr>
            <p:nvPr/>
          </p:nvCxnSpPr>
          <p:spPr>
            <a:xfrm flipV="1">
              <a:off x="5540842" y="3966406"/>
              <a:ext cx="1277286" cy="96666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7" idx="6"/>
              <a:endCxn id="52" idx="0"/>
            </p:cNvCxnSpPr>
            <p:nvPr/>
          </p:nvCxnSpPr>
          <p:spPr>
            <a:xfrm>
              <a:off x="5611627" y="4291676"/>
              <a:ext cx="2289594" cy="686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6887041" y="4977842"/>
              <a:ext cx="2028359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"Bart De </a:t>
              </a:r>
              <a:r>
                <a:rPr lang="en-US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Smet</a:t>
              </a:r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</a:p>
          </p:txBody>
        </p:sp>
        <p:sp>
          <p:nvSpPr>
            <p:cNvPr id="59" name="Flowchart: Document 4"/>
            <p:cNvSpPr/>
            <p:nvPr/>
          </p:nvSpPr>
          <p:spPr>
            <a:xfrm>
              <a:off x="317500" y="2878577"/>
              <a:ext cx="2495074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p2 =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p;</a:t>
              </a:r>
              <a:endParaRPr lang="en-US" sz="160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0411" y="435794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itchFamily="49" charset="0"/>
                  <a:cs typeface="Consolas" pitchFamily="49" charset="0"/>
                </a:rPr>
                <a:t>p2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044798" y="366884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809726" y="4288608"/>
              <a:ext cx="1295400" cy="508000"/>
              <a:chOff x="4767915" y="1888073"/>
              <a:chExt cx="1295400" cy="508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>
              <a:stCxn id="63" idx="0"/>
              <a:endCxn id="61" idx="2"/>
            </p:cNvCxnSpPr>
            <p:nvPr/>
          </p:nvCxnSpPr>
          <p:spPr>
            <a:xfrm flipV="1">
              <a:off x="2457426" y="4142995"/>
              <a:ext cx="501772" cy="14561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4" idx="6"/>
            </p:cNvCxnSpPr>
            <p:nvPr/>
          </p:nvCxnSpPr>
          <p:spPr>
            <a:xfrm flipV="1">
              <a:off x="2528211" y="4285281"/>
              <a:ext cx="2088239" cy="26075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ссылочного и значимого типа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69038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byte</a:t>
            </a:r>
          </a:p>
        </p:txBody>
      </p:sp>
      <p:sp>
        <p:nvSpPr>
          <p:cNvPr id="6" name="Freeform 5"/>
          <p:cNvSpPr/>
          <p:nvPr/>
        </p:nvSpPr>
        <p:spPr>
          <a:xfrm>
            <a:off x="1069038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System.Byte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без знаковое число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0 до 255</a:t>
            </a:r>
          </a:p>
        </p:txBody>
      </p:sp>
      <p:sp>
        <p:nvSpPr>
          <p:cNvPr id="7" name="Freeform 6"/>
          <p:cNvSpPr/>
          <p:nvPr/>
        </p:nvSpPr>
        <p:spPr>
          <a:xfrm>
            <a:off x="3556992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short</a:t>
            </a:r>
          </a:p>
        </p:txBody>
      </p:sp>
      <p:sp>
        <p:nvSpPr>
          <p:cNvPr id="8" name="Freeform 7"/>
          <p:cNvSpPr/>
          <p:nvPr/>
        </p:nvSpPr>
        <p:spPr>
          <a:xfrm>
            <a:off x="3556992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System.Int16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(маленький диапазон)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-32 768 до 32 767</a:t>
            </a:r>
          </a:p>
        </p:txBody>
      </p:sp>
      <p:sp>
        <p:nvSpPr>
          <p:cNvPr id="10" name="Freeform 9"/>
          <p:cNvSpPr/>
          <p:nvPr/>
        </p:nvSpPr>
        <p:spPr>
          <a:xfrm>
            <a:off x="6044946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</a:p>
        </p:txBody>
      </p:sp>
      <p:sp>
        <p:nvSpPr>
          <p:cNvPr id="11" name="Freeform 10"/>
          <p:cNvSpPr/>
          <p:nvPr/>
        </p:nvSpPr>
        <p:spPr>
          <a:xfrm>
            <a:off x="6044946" y="1473847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System.Int32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-2 147 483 648 до 2 147 483 647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83577" y="3745904"/>
            <a:ext cx="4252865" cy="405642"/>
          </a:xfrm>
          <a:custGeom>
            <a:avLst/>
            <a:gdLst>
              <a:gd name="connsiteX0" fmla="*/ 0 w 4252865"/>
              <a:gd name="connsiteY0" fmla="*/ 0 h 405642"/>
              <a:gd name="connsiteX1" fmla="*/ 4252865 w 4252865"/>
              <a:gd name="connsiteY1" fmla="*/ 0 h 405642"/>
              <a:gd name="connsiteX2" fmla="*/ 4252865 w 4252865"/>
              <a:gd name="connsiteY2" fmla="*/ 405642 h 405642"/>
              <a:gd name="connsiteX3" fmla="*/ 0 w 4252865"/>
              <a:gd name="connsiteY3" fmla="*/ 405642 h 405642"/>
              <a:gd name="connsiteX4" fmla="*/ 0 w 4252865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405642">
                <a:moveTo>
                  <a:pt x="0" y="0"/>
                </a:moveTo>
                <a:lnTo>
                  <a:pt x="4252865" y="0"/>
                </a:lnTo>
                <a:lnTo>
                  <a:pt x="4252865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long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83577" y="4154283"/>
            <a:ext cx="4252865" cy="1838109"/>
          </a:xfrm>
          <a:custGeom>
            <a:avLst/>
            <a:gdLst>
              <a:gd name="connsiteX0" fmla="*/ 0 w 4252865"/>
              <a:gd name="connsiteY0" fmla="*/ 0 h 1838109"/>
              <a:gd name="connsiteX1" fmla="*/ 4252865 w 4252865"/>
              <a:gd name="connsiteY1" fmla="*/ 0 h 1838109"/>
              <a:gd name="connsiteX2" fmla="*/ 4252865 w 4252865"/>
              <a:gd name="connsiteY2" fmla="*/ 1838109 h 1838109"/>
              <a:gd name="connsiteX3" fmla="*/ 0 w 4252865"/>
              <a:gd name="connsiteY3" fmla="*/ 1838109 h 1838109"/>
              <a:gd name="connsiteX4" fmla="*/ 0 w 4252865"/>
              <a:gd name="connsiteY4" fmla="*/ 0 h 18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1838109">
                <a:moveTo>
                  <a:pt x="0" y="0"/>
                </a:moveTo>
                <a:lnTo>
                  <a:pt x="4252865" y="0"/>
                </a:lnTo>
                <a:lnTo>
                  <a:pt x="4252865" y="1838109"/>
                </a:lnTo>
                <a:lnTo>
                  <a:pt x="0" y="18381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System.Int64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(большой диапазон)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-9 223 372 036 854 775 808 до 9 223 372 036 854 775 807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52933" y="3670300"/>
            <a:ext cx="2582088" cy="405642"/>
          </a:xfrm>
          <a:custGeom>
            <a:avLst/>
            <a:gdLst>
              <a:gd name="connsiteX0" fmla="*/ 0 w 2582088"/>
              <a:gd name="connsiteY0" fmla="*/ 0 h 405642"/>
              <a:gd name="connsiteX1" fmla="*/ 2582088 w 2582088"/>
              <a:gd name="connsiteY1" fmla="*/ 0 h 405642"/>
              <a:gd name="connsiteX2" fmla="*/ 2582088 w 2582088"/>
              <a:gd name="connsiteY2" fmla="*/ 405642 h 405642"/>
              <a:gd name="connsiteX3" fmla="*/ 0 w 2582088"/>
              <a:gd name="connsiteY3" fmla="*/ 405642 h 405642"/>
              <a:gd name="connsiteX4" fmla="*/ 0 w 2582088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2088" h="405642">
                <a:moveTo>
                  <a:pt x="0" y="0"/>
                </a:moveTo>
                <a:lnTo>
                  <a:pt x="2582088" y="0"/>
                </a:lnTo>
                <a:lnTo>
                  <a:pt x="2582088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float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554516" y="4096932"/>
            <a:ext cx="2578923" cy="1914577"/>
          </a:xfrm>
          <a:custGeom>
            <a:avLst/>
            <a:gdLst>
              <a:gd name="connsiteX0" fmla="*/ 0 w 2578923"/>
              <a:gd name="connsiteY0" fmla="*/ 0 h 1914577"/>
              <a:gd name="connsiteX1" fmla="*/ 2578923 w 2578923"/>
              <a:gd name="connsiteY1" fmla="*/ 0 h 1914577"/>
              <a:gd name="connsiteX2" fmla="*/ 2578923 w 2578923"/>
              <a:gd name="connsiteY2" fmla="*/ 1914577 h 1914577"/>
              <a:gd name="connsiteX3" fmla="*/ 0 w 2578923"/>
              <a:gd name="connsiteY3" fmla="*/ 1914577 h 1914577"/>
              <a:gd name="connsiteX4" fmla="*/ 0 w 2578923"/>
              <a:gd name="connsiteY4" fmla="*/ 0 h 191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923" h="1914577">
                <a:moveTo>
                  <a:pt x="0" y="0"/>
                </a:moveTo>
                <a:lnTo>
                  <a:pt x="2578923" y="0"/>
                </a:lnTo>
                <a:lnTo>
                  <a:pt x="2578923" y="1914577"/>
                </a:lnTo>
                <a:lnTo>
                  <a:pt x="0" y="19145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System.Single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с плавающей точкой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- 3,4 × 10 ^ 38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6683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System.Double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двойной точности (более точные) с плавающей точкой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-1,7 × 10 ^ 308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882494" y="1073219"/>
            <a:ext cx="3347070" cy="460800"/>
          </a:xfrm>
          <a:custGeom>
            <a:avLst/>
            <a:gdLst>
              <a:gd name="connsiteX0" fmla="*/ 0 w 3347070"/>
              <a:gd name="connsiteY0" fmla="*/ 0 h 460800"/>
              <a:gd name="connsiteX1" fmla="*/ 3347070 w 3347070"/>
              <a:gd name="connsiteY1" fmla="*/ 0 h 460800"/>
              <a:gd name="connsiteX2" fmla="*/ 3347070 w 3347070"/>
              <a:gd name="connsiteY2" fmla="*/ 460800 h 460800"/>
              <a:gd name="connsiteX3" fmla="*/ 0 w 3347070"/>
              <a:gd name="connsiteY3" fmla="*/ 460800 h 460800"/>
              <a:gd name="connsiteX4" fmla="*/ 0 w 3347070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460800">
                <a:moveTo>
                  <a:pt x="0" y="0"/>
                </a:moveTo>
                <a:lnTo>
                  <a:pt x="3347070" y="0"/>
                </a:lnTo>
                <a:lnTo>
                  <a:pt x="3347070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>
                <a:latin typeface="Calibri" charset="0"/>
                <a:ea typeface="Calibri" charset="0"/>
                <a:cs typeface="Calibri" charset="0"/>
              </a:rPr>
              <a:t>decimal</a:t>
            </a:r>
          </a:p>
        </p:txBody>
      </p:sp>
      <p:sp>
        <p:nvSpPr>
          <p:cNvPr id="9" name="Freeform 8"/>
          <p:cNvSpPr/>
          <p:nvPr/>
        </p:nvSpPr>
        <p:spPr>
          <a:xfrm>
            <a:off x="488249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System.De</a:t>
            </a:r>
            <a:r>
              <a:rPr lang="en-US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b="0" kern="1200" noProof="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imal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Денежный значения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16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28 значащих цифр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066834" y="3811558"/>
            <a:ext cx="3347070" cy="51840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>
                <a:latin typeface="Calibri" charset="0"/>
                <a:ea typeface="Calibri" charset="0"/>
                <a:cs typeface="Calibri" charset="0"/>
              </a:rPr>
              <a:t>char</a:t>
            </a:r>
            <a:endParaRPr lang="ru-RU" b="1" kern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066834" y="4329959"/>
            <a:ext cx="3347070" cy="1385039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System.Char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Один символ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байта 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882494" y="3811558"/>
            <a:ext cx="3347070" cy="59022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>
                <a:latin typeface="Calibri" charset="0"/>
                <a:ea typeface="Calibri" charset="0"/>
                <a:cs typeface="Calibri" charset="0"/>
              </a:rPr>
              <a:t>bool</a:t>
            </a:r>
          </a:p>
        </p:txBody>
      </p:sp>
      <p:sp>
        <p:nvSpPr>
          <p:cNvPr id="14" name="Freeform 13"/>
          <p:cNvSpPr/>
          <p:nvPr/>
        </p:nvSpPr>
        <p:spPr>
          <a:xfrm>
            <a:off x="4882494" y="4331519"/>
            <a:ext cx="3347070" cy="1383480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System.Bool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true или false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066834" y="1001823"/>
            <a:ext cx="3347070" cy="532196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double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1066834" y="1231199"/>
            <a:ext cx="3339099" cy="691200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string</a:t>
            </a:r>
          </a:p>
        </p:txBody>
      </p:sp>
      <p:sp>
        <p:nvSpPr>
          <p:cNvPr id="6" name="Freeform 5"/>
          <p:cNvSpPr/>
          <p:nvPr/>
        </p:nvSpPr>
        <p:spPr>
          <a:xfrm>
            <a:off x="1058863" y="1929223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System.String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Последовательность символов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2 байта на символ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82494" y="1231199"/>
            <a:ext cx="3347070" cy="698024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object</a:t>
            </a:r>
          </a:p>
        </p:txBody>
      </p:sp>
      <p:sp>
        <p:nvSpPr>
          <p:cNvPr id="8" name="Freeform 7"/>
          <p:cNvSpPr/>
          <p:nvPr/>
        </p:nvSpPr>
        <p:spPr>
          <a:xfrm>
            <a:off x="4882494" y="1922399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System.Object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Служит базовым классом для всех типов в мире .NET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Позволяет сохранять любой тип в объектной переменной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220128" y="1295400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может содержать только буквы, цифры и символы подчеркивания</a:t>
            </a:r>
          </a:p>
        </p:txBody>
      </p:sp>
      <p:sp>
        <p:nvSpPr>
          <p:cNvPr id="7" name="Полилиния 6"/>
          <p:cNvSpPr/>
          <p:nvPr/>
        </p:nvSpPr>
        <p:spPr>
          <a:xfrm>
            <a:off x="217853" y="2115733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должен начинаться с буквы или символа подчеркивания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17853" y="2936066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не должен быть одним из ключевых слов, которые C# резервирует для собственного использования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7853" y="3768310"/>
            <a:ext cx="8726606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переменной для ее хранения должно быть зарезервировано место в памяти, размер которого определяется типом, поэтому при объявлении переменной необходимо указать тип хранимых данных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762000"/>
            <a:ext cx="4954648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// or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variableName1, variableName2;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variableName;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3999" y="762000"/>
            <a:ext cx="3619559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После объявления переменной можно присвоить значение для его дальнейшего использования в приложении с помощью оператора присваивания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581400"/>
            <a:ext cx="49546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Тип выражения при присваивании должен соответствовать типу переменной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226952" y="4800600"/>
            <a:ext cx="3887848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numberOfEmployees;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numberOfEmployees = "Hello";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3688976" y="4619065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26952" y="2543735"/>
            <a:ext cx="2986895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variableName = value;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333999" y="3122092"/>
            <a:ext cx="3619559" cy="1752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переменной, пока ей не присвоено значение, она содержит случайное значение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переменных вместо указания явного типа данных можно использовать ключевое слово var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71800" y="1905000"/>
            <a:ext cx="5981758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Неявную типизацию можно использовать для любых типов, включая массивы, обобщенные типы и пользовательские специальные типы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1905000"/>
            <a:ext cx="228764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price = 20;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124200"/>
            <a:ext cx="2592448" cy="2362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Неявная типизация применима только для локальных переменных в контексте какого-то метода или свойства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3149600" y="3581400"/>
            <a:ext cx="5829358" cy="2438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class ThisWillNeverCompile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someI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nt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10;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MyMethod(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 x, var 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 { }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7" name="Explosion 1 16"/>
          <p:cNvSpPr/>
          <p:nvPr/>
        </p:nvSpPr>
        <p:spPr>
          <a:xfrm>
            <a:off x="7178715" y="3124200"/>
            <a:ext cx="1714517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 типизированную локальную переменную можно возвращать вызывающему методу, при условии, что возвращаемый тип этого метода совпадает с типом, лежащим в основе определенных с помощью var данных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2362200"/>
            <a:ext cx="4116449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static int GetAnIntValue()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var retVal = 9;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return retVal;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0" y="2286000"/>
            <a:ext cx="4381558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Локальным переменным, объявленным с помощью ключевого слова var, не допускается присваивать в качестве начального значения null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226951" y="4648200"/>
            <a:ext cx="306715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some</a:t>
            </a:r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Obj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null; 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2729106" y="4343400"/>
            <a:ext cx="1614294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800" b="1" dirty="0">
                <a:solidFill>
                  <a:schemeClr val="accent2">
                    <a:lumMod val="50000"/>
                  </a:schemeClr>
                </a:solidFill>
              </a:rPr>
              <a:t>Основы типов</a:t>
            </a:r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Объявление и присваивание переменных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419601" y="3505200"/>
            <a:ext cx="4533957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Int2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anotherInt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String2 = "Wake up!";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6952" y="1371600"/>
            <a:ext cx="3964048" cy="190613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Значение неявно типизированной локальной переменной может быть присвоено другим переменным, причем как неявно, так и явно типизированным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4419601" y="1448937"/>
            <a:ext cx="4533958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(int?)null;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78;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new Car();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null;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Область видимости переменной</a:t>
            </a:r>
          </a:p>
        </p:txBody>
      </p:sp>
      <p:sp>
        <p:nvSpPr>
          <p:cNvPr id="13" name="Flowchart: Document 12"/>
          <p:cNvSpPr/>
          <p:nvPr/>
        </p:nvSpPr>
        <p:spPr>
          <a:xfrm>
            <a:off x="381000" y="1295400"/>
            <a:ext cx="3733801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if (length &gt; 10)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int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area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length * length;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6953" y="1066800"/>
            <a:ext cx="315387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 marL="231775" indent="-231775">
              <a:buSzPct val="80000"/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Block scope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457200" y="2743200"/>
            <a:ext cx="3657599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ShowName()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"Bob";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ctr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26951" y="2438400"/>
            <a:ext cx="3091150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Procedure scope</a:t>
            </a:r>
          </a:p>
        </p:txBody>
      </p:sp>
      <p:sp>
        <p:nvSpPr>
          <p:cNvPr id="17" name="Flowchart: Document 16"/>
          <p:cNvSpPr/>
          <p:nvPr/>
        </p:nvSpPr>
        <p:spPr>
          <a:xfrm>
            <a:off x="457200" y="4343400"/>
            <a:ext cx="3657600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private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SetString()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"Hello World!";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just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28600" y="4038600"/>
            <a:ext cx="294322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Class scope</a:t>
            </a:r>
          </a:p>
        </p:txBody>
      </p:sp>
      <p:sp>
        <p:nvSpPr>
          <p:cNvPr id="19" name="Flowchart: Document 18"/>
          <p:cNvSpPr/>
          <p:nvPr/>
        </p:nvSpPr>
        <p:spPr>
          <a:xfrm>
            <a:off x="4276091" y="914400"/>
            <a:ext cx="4677467" cy="510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class CreateMessage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ru-RU" sz="1600" b="1" dirty="0" err="1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= "Hello";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. . .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ru-RU" sz="1600" dirty="0" err="1">
                <a:latin typeface="Consolas" charset="0"/>
                <a:ea typeface="Consolas" charset="0"/>
                <a:cs typeface="Consolas" charset="0"/>
              </a:rPr>
              <a:t>DisplayMessage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public void ShowMessage()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CreateMessage newMessage 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 = new CreateMessage();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MessageBox.Show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(newMessage.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114799" y="838200"/>
            <a:ext cx="3114951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Namespace scope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1" y="1435501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90526" y="1483858"/>
            <a:ext cx="8599457" cy="893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 требует особых синтаксических конструкций и осуществляется компилятором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6950" y="710716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54367" y="735853"/>
            <a:ext cx="8671774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Неявное преобразование (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implicit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90526" y="2971800"/>
            <a:ext cx="8596669" cy="1323193"/>
            <a:chOff x="286909" y="4517400"/>
            <a:chExt cx="8596669" cy="1323193"/>
          </a:xfrm>
        </p:grpSpPr>
        <p:sp>
          <p:nvSpPr>
            <p:cNvPr id="78" name="Rectangle 77"/>
            <p:cNvSpPr/>
            <p:nvPr/>
          </p:nvSpPr>
          <p:spPr>
            <a:xfrm>
              <a:off x="286909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79" name="Straight Arrow Connector 78"/>
            <p:cNvCxnSpPr>
              <a:stCxn id="78" idx="3"/>
              <a:endCxn id="80" idx="1"/>
            </p:cNvCxnSpPr>
            <p:nvPr/>
          </p:nvCxnSpPr>
          <p:spPr>
            <a:xfrm>
              <a:off x="1234778" y="4739549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56551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4397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22437" y="451740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6909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65517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short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43976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44599" y="541369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long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00897" y="4944303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float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58854" y="4944302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7432" y="4938841"/>
              <a:ext cx="1066146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1" name="Straight Arrow Connector 90"/>
            <p:cNvCxnSpPr>
              <a:stCxn id="78" idx="3"/>
              <a:endCxn id="84" idx="0"/>
            </p:cNvCxnSpPr>
            <p:nvPr/>
          </p:nvCxnSpPr>
          <p:spPr>
            <a:xfrm>
              <a:off x="1234778" y="4739549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3"/>
              <a:endCxn id="81" idx="1"/>
            </p:cNvCxnSpPr>
            <p:nvPr/>
          </p:nvCxnSpPr>
          <p:spPr>
            <a:xfrm>
              <a:off x="2513386" y="4739549"/>
              <a:ext cx="330591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1" idx="3"/>
              <a:endCxn id="82" idx="1"/>
            </p:cNvCxnSpPr>
            <p:nvPr/>
          </p:nvCxnSpPr>
          <p:spPr>
            <a:xfrm flipV="1">
              <a:off x="3791846" y="4730852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3" idx="3"/>
              <a:endCxn id="84" idx="1"/>
            </p:cNvCxnSpPr>
            <p:nvPr/>
          </p:nvCxnSpPr>
          <p:spPr>
            <a:xfrm>
              <a:off x="1234778" y="5624116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4" idx="3"/>
              <a:endCxn id="85" idx="1"/>
            </p:cNvCxnSpPr>
            <p:nvPr/>
          </p:nvCxnSpPr>
          <p:spPr>
            <a:xfrm>
              <a:off x="2513386" y="5624116"/>
              <a:ext cx="33059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5" idx="3"/>
              <a:endCxn id="86" idx="1"/>
            </p:cNvCxnSpPr>
            <p:nvPr/>
          </p:nvCxnSpPr>
          <p:spPr>
            <a:xfrm>
              <a:off x="3791845" y="5624116"/>
              <a:ext cx="352754" cy="302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535400" y="4752691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790373" y="4739548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2" idx="3"/>
              <a:endCxn id="90" idx="0"/>
            </p:cNvCxnSpPr>
            <p:nvPr/>
          </p:nvCxnSpPr>
          <p:spPr>
            <a:xfrm>
              <a:off x="5070306" y="4730852"/>
              <a:ext cx="3280199" cy="207989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86" idx="3"/>
              <a:endCxn id="90" idx="2"/>
            </p:cNvCxnSpPr>
            <p:nvPr/>
          </p:nvCxnSpPr>
          <p:spPr>
            <a:xfrm flipV="1">
              <a:off x="5092468" y="5365744"/>
              <a:ext cx="3258037" cy="261398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87" idx="0"/>
            </p:cNvCxnSpPr>
            <p:nvPr/>
          </p:nvCxnSpPr>
          <p:spPr>
            <a:xfrm>
              <a:off x="5870455" y="4752691"/>
              <a:ext cx="4377" cy="19161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7" idx="2"/>
            </p:cNvCxnSpPr>
            <p:nvPr/>
          </p:nvCxnSpPr>
          <p:spPr>
            <a:xfrm flipV="1">
              <a:off x="5870455" y="5371206"/>
              <a:ext cx="4377" cy="25290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6348766" y="5171917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8697" y="1453927"/>
            <a:ext cx="8726606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79267" y="1653218"/>
            <a:ext cx="8599456" cy="5920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Требует, чтобы был написан код для выполнения преобразования, которое, в противном случае, может привести к потере информации или ошибке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9366" y="578825"/>
            <a:ext cx="8744191" cy="6682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79267" y="679097"/>
            <a:ext cx="8599456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Явное преобразование (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explicit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), требует операции приведение (casting)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38919" y="2651412"/>
            <a:ext cx="8639804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variableName1 = (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)variableName2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possibleInt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.ToInt32(possibleInt);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1234;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number.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(int.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TryParse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(numberString, out number))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{// Conversion succeeded, number now equals 1234}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Константы и переменные только для чтения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1552" y="1334690"/>
            <a:ext cx="8752006" cy="148471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277751" y="1483736"/>
            <a:ext cx="7865401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const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только во время разработки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2" y="749563"/>
            <a:ext cx="8726606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254369" y="774700"/>
            <a:ext cx="8671773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Константы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07413" y="3048000"/>
            <a:ext cx="8746145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 DataType variableName = 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PI = 3.14159;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radius = 5;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area = PI * radius * radius;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circumference = 2 * PI * radius;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Константы и переменные только для чтения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51" y="1370303"/>
            <a:ext cx="8726606" cy="136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381000" y="1479922"/>
            <a:ext cx="7882202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readonly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во время выполнения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1" y="686451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381000" y="711588"/>
            <a:ext cx="4732575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latin typeface="Calibri" charset="0"/>
                <a:ea typeface="Calibri" charset="0"/>
                <a:cs typeface="Calibri" charset="0"/>
              </a:rPr>
              <a:t>Переменные только для чтения (read-only)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26951" y="2902559"/>
            <a:ext cx="8726606" cy="128844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 DataType variableName = Value;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string currentDateTime =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DateTime.Now.ToString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Выражения, операции, операторы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43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Выражения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8382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фундаментальная конструкция, используемая для вычисления и управления данными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752600"/>
            <a:ext cx="8726607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являются комбинацией операндов и операций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52351" y="2514600"/>
            <a:ext cx="8701207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a + 1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(a + b) / 2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"Answer: " + c.ToString()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b * System.Math.Tan(theta)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Операции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864981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Арифметические  +, -, *, /,%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161161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Инкремент, декремент  ++, --</a:t>
            </a:r>
          </a:p>
        </p:txBody>
      </p:sp>
      <p:sp>
        <p:nvSpPr>
          <p:cNvPr id="8" name="Freeform 7"/>
          <p:cNvSpPr/>
          <p:nvPr/>
        </p:nvSpPr>
        <p:spPr>
          <a:xfrm>
            <a:off x="214252" y="2358255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Сравнение  ==,! =, &lt;,&gt;, &lt;=, &lt;=, is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2" y="31084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Логические/битовые  &amp;, |, ^, &amp;&amp;, !, | |</a:t>
            </a:r>
          </a:p>
        </p:txBody>
      </p:sp>
      <p:sp>
        <p:nvSpPr>
          <p:cNvPr id="10" name="Freeform 9"/>
          <p:cNvSpPr/>
          <p:nvPr/>
        </p:nvSpPr>
        <p:spPr>
          <a:xfrm>
            <a:off x="239652" y="38589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Индексация  []</a:t>
            </a:r>
          </a:p>
        </p:txBody>
      </p:sp>
      <p:sp>
        <p:nvSpPr>
          <p:cNvPr id="11" name="Freeform 10"/>
          <p:cNvSpPr/>
          <p:nvPr/>
        </p:nvSpPr>
        <p:spPr>
          <a:xfrm>
            <a:off x="214252" y="461648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  (), as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2" y="537397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Присваивание  =, + =, -=, *=, =,% = . . .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90255" y="84150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Битовый сдвиг  &lt;&lt;, &gt;&gt;</a:t>
            </a:r>
          </a:p>
        </p:txBody>
      </p:sp>
      <p:sp>
        <p:nvSpPr>
          <p:cNvPr id="15" name="Freeform 14"/>
          <p:cNvSpPr/>
          <p:nvPr/>
        </p:nvSpPr>
        <p:spPr>
          <a:xfrm>
            <a:off x="4590255" y="161168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Информация о типе SizeOf, TypeOf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90255" y="2397060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Конкатенация и удаление делегатов +, -</a:t>
            </a:r>
          </a:p>
        </p:txBody>
      </p:sp>
      <p:sp>
        <p:nvSpPr>
          <p:cNvPr id="17" name="Freeform 16"/>
          <p:cNvSpPr/>
          <p:nvPr/>
        </p:nvSpPr>
        <p:spPr>
          <a:xfrm>
            <a:off x="4602955" y="3182438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Контроль за переполнением  checked, unchecked </a:t>
            </a:r>
          </a:p>
        </p:txBody>
      </p:sp>
      <p:sp>
        <p:nvSpPr>
          <p:cNvPr id="18" name="Freeform 17"/>
          <p:cNvSpPr/>
          <p:nvPr/>
        </p:nvSpPr>
        <p:spPr>
          <a:xfrm>
            <a:off x="4602955" y="3967816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Разыменования и получения адреса *, -&gt;, [ ], &amp;</a:t>
            </a:r>
          </a:p>
        </p:txBody>
      </p:sp>
      <p:sp>
        <p:nvSpPr>
          <p:cNvPr id="19" name="Freeform 18"/>
          <p:cNvSpPr/>
          <p:nvPr/>
        </p:nvSpPr>
        <p:spPr>
          <a:xfrm>
            <a:off x="4602955" y="4797314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Условная  ?: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Приоритет операций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304800" y="762000"/>
            <a:ext cx="8610600" cy="5585870"/>
            <a:chOff x="838200" y="751275"/>
            <a:chExt cx="7658100" cy="5585870"/>
          </a:xfrm>
        </p:grpSpPr>
        <p:sp>
          <p:nvSpPr>
            <p:cNvPr id="4" name="Freeform 3"/>
            <p:cNvSpPr/>
            <p:nvPr/>
          </p:nvSpPr>
          <p:spPr>
            <a:xfrm>
              <a:off x="4191000" y="75127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(префиксные), +, - (унарные), !, ~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216400" y="1176106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*, /, %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216400" y="159876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+, -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229100" y="204413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&lt;&lt;, &gt;&gt;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29100" y="2466800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&lt;, &gt;, &lt;=, &gt;=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229100" y="288233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==, !=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29100" y="3301991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229100" y="374717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^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229100" y="4204732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229100" y="4656778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&amp;&amp;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216400" y="5108824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||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203700" y="556552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операции присваивания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16400" y="601089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(постфиксные)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8200" y="9144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Наивысший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38200" y="54102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Самый низкий</a:t>
              </a:r>
            </a:p>
          </p:txBody>
        </p:sp>
        <p:sp>
          <p:nvSpPr>
            <p:cNvPr id="8" name="Up-Down Arrow 7"/>
            <p:cNvSpPr/>
            <p:nvPr/>
          </p:nvSpPr>
          <p:spPr>
            <a:xfrm>
              <a:off x="1828800" y="1600200"/>
              <a:ext cx="533400" cy="3657600"/>
            </a:xfrm>
            <a:prstGeom prst="up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endParaRPr lang="ru-RU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– это именованная абстракция, предназначенная для повторного использования.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783376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Языки программирования содержат синтаксические конструкции, предназначенные для создания типов (язык С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# -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классы, структуры, перечисления, интерфейсы, делегаты).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9718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Каждая конструкция некоторым образом отображает принципы определения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типов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CLR.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Тип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– это именованная абстракция, пригодная для повторного использования. Описание типов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находится в метаданных модуля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56309" y="43434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состоит из трех частей – имени сборки, необязательного префикса, обозначающего имя пространства имен и локального имени типа.</a:t>
            </a:r>
          </a:p>
        </p:txBody>
      </p:sp>
    </p:spTree>
    <p:extLst>
      <p:ext uri="{BB962C8B-B14F-4D97-AF65-F5344CB8AC3E}">
        <p14:creationId xmlns:p14="http://schemas.microsoft.com/office/powerpoint/2010/main" val="67382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Сокращенная форма (</a:t>
            </a:r>
            <a:r>
              <a:rPr lang="ru-RU" dirty="0" err="1"/>
              <a:t>one-way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2954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 [code to execute]</a:t>
            </a: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0" y="9906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962400"/>
            <a:ext cx="8726607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2000" y="3810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Сокращенная форма (</a:t>
            </a:r>
            <a:r>
              <a:rPr lang="ru-RU" dirty="0" err="1"/>
              <a:t>one-way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822812"/>
            <a:ext cx="8726607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ru-RU" dirty="0">
                <a:latin typeface="Calibri" charset="0"/>
                <a:ea typeface="Calibri" charset="0"/>
                <a:cs typeface="Calibri" charset="0"/>
              </a:rPr>
              <a:t>С# предлагает две логические операции: логическая операция AND, которая представлена знаком операции «&amp;&amp;» и логическая операция OR, которая представлена знаком операции «||»</a:t>
            </a:r>
            <a:endParaRPr lang="ru-RU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2196152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&gt;= 0 &amp;&amp; percent &lt;=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4648200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invalidPercentage;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&lt; 0 || percent &gt;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6"/>
          <p:cNvSpPr/>
          <p:nvPr/>
        </p:nvSpPr>
        <p:spPr>
          <a:xfrm>
            <a:off x="226951" y="3810000"/>
            <a:ext cx="8726607" cy="7620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validPercentage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&gt;= 0 &amp;&amp;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&lt;= 100;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Полная форма (</a:t>
            </a:r>
            <a:r>
              <a:rPr lang="ru-RU" dirty="0" err="1"/>
              <a:t>either-or</a:t>
            </a:r>
            <a:r>
              <a:rPr lang="ru-RU" dirty="0"/>
              <a:t> if)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1430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9652" y="7620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733800"/>
            <a:ext cx="8726607" cy="2514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9652" y="33528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Полная форма (</a:t>
            </a:r>
            <a:r>
              <a:rPr lang="ru-RU" dirty="0" err="1"/>
              <a:t>either-or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914400"/>
            <a:ext cx="8688448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Использование тернарной операции «?:» - альтернатива использованию полной формы оператора if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886200"/>
            <a:ext cx="8688449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carColor = "green";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response = carColor == "red" ? "You have a red car" : "You do not have a red car";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4800" y="35052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1" y="2352533"/>
            <a:ext cx="8726607" cy="838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 result = [condition] ? [true expression] : [false expression]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8448" y="2047733"/>
            <a:ext cx="1905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Л</a:t>
            </a:r>
            <a:r>
              <a:rPr lang="ru-RU" dirty="0">
                <a:latin typeface="HelveticaLTStd-Roman"/>
                <a:cs typeface="Consolas" pitchFamily="49" charset="0"/>
              </a:rPr>
              <a:t>есенка if else if…(multiple-outcome if)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1524000"/>
            <a:ext cx="8726607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([condition2])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 and condition2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and condition2 are both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1982848" cy="55728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Л</a:t>
            </a:r>
            <a:r>
              <a:rPr lang="ru-RU" dirty="0">
                <a:latin typeface="HelveticaLTStd-Roman"/>
                <a:cs typeface="Consolas" pitchFamily="49" charset="0"/>
              </a:rPr>
              <a:t>есенка 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 </a:t>
            </a:r>
            <a:r>
              <a:rPr lang="ru-RU" dirty="0" err="1">
                <a:latin typeface="HelveticaLTStd-Roman"/>
                <a:cs typeface="Consolas" pitchFamily="49" charset="0"/>
              </a:rPr>
              <a:t>else</a:t>
            </a:r>
            <a:r>
              <a:rPr lang="ru-RU" dirty="0">
                <a:latin typeface="HelveticaLTStd-Roman"/>
                <a:cs typeface="Consolas" pitchFamily="49" charset="0"/>
              </a:rPr>
              <a:t> 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…(</a:t>
            </a:r>
            <a:r>
              <a:rPr lang="ru-RU" dirty="0" err="1">
                <a:latin typeface="HelveticaLTStd-Roman"/>
                <a:cs typeface="Consolas" pitchFamily="49" charset="0"/>
              </a:rPr>
              <a:t>multiple-outcome</a:t>
            </a:r>
            <a:r>
              <a:rPr lang="ru-RU" dirty="0">
                <a:latin typeface="HelveticaLTStd-Roman"/>
                <a:cs typeface="Consolas" pitchFamily="49" charset="0"/>
              </a:rPr>
              <a:t> 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)</a:t>
            </a:r>
            <a:endParaRPr lang="ru-RU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1371600"/>
            <a:ext cx="8726607" cy="4343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if (a &gt; 10)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Add code to execute if a is greater than 10 and less than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6951" y="914400"/>
            <a:ext cx="2211448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2" y="1371600"/>
            <a:ext cx="4268848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switch ([expression to check])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[test1]: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[test2]: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038600" y="1335206"/>
            <a:ext cx="4914959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swith(a)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case 0: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0.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3: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1, 2, or 3.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any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other value.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4800" y="1143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 err="1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08696" y="685800"/>
            <a:ext cx="8726607" cy="563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int caseSwitch = 1;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switch (caseSwitch)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1");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2");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7 - 4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3");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4: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{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             Console.WriteLine("Endless looping. . . .");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Console.WriteLine("Default case");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34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708512"/>
            <a:ext cx="5335648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блок кода в операторе switch должен заканчиваться оператором, который явно завершает конструкцию ([exit case statement]). Если опустить этот оператор, созникнет ошибка компиляции. В качестве таких оператов можно использовать: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 err="1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6" name="Freeform 5"/>
          <p:cNvSpPr/>
          <p:nvPr/>
        </p:nvSpPr>
        <p:spPr>
          <a:xfrm>
            <a:off x="5714999" y="7620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r>
              <a:rPr lang="ru-RU" sz="1800" b="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714999" y="1414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goto case [testX];</a:t>
            </a:r>
            <a:r>
              <a:rPr lang="ru-RU" sz="180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</p:txBody>
      </p:sp>
      <p:sp>
        <p:nvSpPr>
          <p:cNvPr id="8" name="Freeform 7"/>
          <p:cNvSpPr/>
          <p:nvPr/>
        </p:nvSpPr>
        <p:spPr>
          <a:xfrm>
            <a:off x="5714999" y="2062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return;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714999" y="2710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throw;</a:t>
            </a:r>
            <a:r>
              <a:rPr lang="en-US" sz="180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6952" y="3048000"/>
            <a:ext cx="53356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switch(carColor.ToLower())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"red":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Red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"blue":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Blue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Unknown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по использованию операторов выбора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1" y="8005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блока кода </a:t>
            </a:r>
          </a:p>
        </p:txBody>
      </p:sp>
      <p:sp>
        <p:nvSpPr>
          <p:cNvPr id="6" name="Freeform 5"/>
          <p:cNvSpPr/>
          <p:nvPr/>
        </p:nvSpPr>
        <p:spPr>
          <a:xfrm>
            <a:off x="226951" y="18778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if/else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из двух блоков кода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1" y="29551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 else if...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запуска одного из нескольких блоков кода на основе условий, которые состоят из нескольких переменных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1" y="40324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вложенные конструкции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при более сложном анализе условий, состоящих из нескольких переменных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1" y="51097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оператор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switch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выполнения действий, основанных на возможных значения одной переменной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19100" y="578825"/>
            <a:ext cx="8305800" cy="5486400"/>
            <a:chOff x="304800" y="609600"/>
            <a:chExt cx="8610600" cy="5715000"/>
          </a:xfrm>
        </p:grpSpPr>
        <p:sp>
          <p:nvSpPr>
            <p:cNvPr id="5" name="Rounded Rectangle 4"/>
            <p:cNvSpPr/>
            <p:nvPr/>
          </p:nvSpPr>
          <p:spPr>
            <a:xfrm>
              <a:off x="48006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Reference Types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48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Types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91372" y="609600"/>
              <a:ext cx="1237455" cy="38100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Object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" y="1217573"/>
              <a:ext cx="1587500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Value Type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05400" y="1606392"/>
              <a:ext cx="1237455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String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995" y="179445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54995" y="222430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Int16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54994" y="26134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Int32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4993" y="3036679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Int64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54993" y="42898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Decimal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837927" y="4747607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Struct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828798" y="5248320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Enum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828798" y="5761414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Nullable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cxnSp>
          <p:nvCxnSpPr>
            <p:cNvPr id="38" name="Straight Connector 37"/>
            <p:cNvCxnSpPr>
              <a:endCxn id="9" idx="0"/>
            </p:cNvCxnSpPr>
            <p:nvPr/>
          </p:nvCxnSpPr>
          <p:spPr>
            <a:xfrm>
              <a:off x="5715000" y="1293773"/>
              <a:ext cx="9128" cy="31261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97100" y="1295400"/>
              <a:ext cx="35179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572000" y="990603"/>
              <a:ext cx="0" cy="30317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8" idx="2"/>
            </p:cNvCxnSpPr>
            <p:nvPr/>
          </p:nvCxnSpPr>
          <p:spPr>
            <a:xfrm flipV="1">
              <a:off x="1371600" y="1596946"/>
              <a:ext cx="31750" cy="442285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71600" y="6018704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71600" y="5465316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32" idx="1"/>
            </p:cNvCxnSpPr>
            <p:nvPr/>
          </p:nvCxnSpPr>
          <p:spPr>
            <a:xfrm>
              <a:off x="1371600" y="4964603"/>
              <a:ext cx="466327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397795" y="44309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87475" y="4024309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385888" y="35927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85888" y="31848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411288" y="2767381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97795" y="23720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397000" y="1931693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371600" y="4239306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3324224" y="408860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54993" y="3886200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Single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397000" y="380945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3343672" y="363193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Char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854993" y="34516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Boolean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1371600" y="3378614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411288" y="296061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397000" y="256424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397000" y="215831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336925" y="1993964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Byte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6925" y="242403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UInt16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24224" y="2823918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UInt32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24224" y="3228577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UInt64</a:t>
              </a:r>
            </a:p>
          </p:txBody>
        </p:sp>
        <p:cxnSp>
          <p:nvCxnSpPr>
            <p:cNvPr id="119" name="Straight Connector 118"/>
            <p:cNvCxnSpPr>
              <a:stCxn id="9" idx="2"/>
            </p:cNvCxnSpPr>
            <p:nvPr/>
          </p:nvCxnSpPr>
          <p:spPr>
            <a:xfrm>
              <a:off x="5724128" y="1985765"/>
              <a:ext cx="0" cy="357683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6477000" y="5181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Array Types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77000" y="4246894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latin typeface="Consolas" charset="0"/>
                  <a:ea typeface="Consolas" charset="0"/>
                  <a:cs typeface="Consolas" charset="0"/>
                </a:rPr>
                <a:t>Class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77000" y="3306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Delegate Types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77000" y="2366306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Interface Types</a:t>
              </a:r>
            </a:p>
          </p:txBody>
        </p:sp>
        <p:cxnSp>
          <p:nvCxnSpPr>
            <p:cNvPr id="126" name="Straight Connector 125"/>
            <p:cNvCxnSpPr>
              <a:endCxn id="120" idx="1"/>
            </p:cNvCxnSpPr>
            <p:nvPr/>
          </p:nvCxnSpPr>
          <p:spPr>
            <a:xfrm flipV="1">
              <a:off x="5715000" y="5540455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733257" y="4611731"/>
              <a:ext cx="743743" cy="808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128" y="3688327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5715000" y="2747233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операторов цикла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1015630"/>
            <a:ext cx="8688448" cy="614739"/>
          </a:xfrm>
          <a:custGeom>
            <a:avLst/>
            <a:gdLst>
              <a:gd name="connsiteX0" fmla="*/ 0 w 8610600"/>
              <a:gd name="connsiteY0" fmla="*/ 102459 h 614739"/>
              <a:gd name="connsiteX1" fmla="*/ 102459 w 8610600"/>
              <a:gd name="connsiteY1" fmla="*/ 0 h 614739"/>
              <a:gd name="connsiteX2" fmla="*/ 8508141 w 8610600"/>
              <a:gd name="connsiteY2" fmla="*/ 0 h 614739"/>
              <a:gd name="connsiteX3" fmla="*/ 8610600 w 8610600"/>
              <a:gd name="connsiteY3" fmla="*/ 102459 h 614739"/>
              <a:gd name="connsiteX4" fmla="*/ 8610600 w 8610600"/>
              <a:gd name="connsiteY4" fmla="*/ 512280 h 614739"/>
              <a:gd name="connsiteX5" fmla="*/ 8508141 w 8610600"/>
              <a:gd name="connsiteY5" fmla="*/ 614739 h 614739"/>
              <a:gd name="connsiteX6" fmla="*/ 102459 w 8610600"/>
              <a:gd name="connsiteY6" fmla="*/ 614739 h 614739"/>
              <a:gd name="connsiteX7" fmla="*/ 0 w 8610600"/>
              <a:gd name="connsiteY7" fmla="*/ 512280 h 614739"/>
              <a:gd name="connsiteX8" fmla="*/ 0 w 8610600"/>
              <a:gd name="connsiteY8" fmla="*/ 102459 h 61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614739">
                <a:moveTo>
                  <a:pt x="0" y="102459"/>
                </a:moveTo>
                <a:cubicBezTo>
                  <a:pt x="0" y="45872"/>
                  <a:pt x="45872" y="0"/>
                  <a:pt x="102459" y="0"/>
                </a:cubicBezTo>
                <a:lnTo>
                  <a:pt x="8508141" y="0"/>
                </a:lnTo>
                <a:cubicBezTo>
                  <a:pt x="8564728" y="0"/>
                  <a:pt x="8610600" y="45872"/>
                  <a:pt x="8610600" y="102459"/>
                </a:cubicBezTo>
                <a:lnTo>
                  <a:pt x="8610600" y="512280"/>
                </a:lnTo>
                <a:cubicBezTo>
                  <a:pt x="8610600" y="568867"/>
                  <a:pt x="8564728" y="614739"/>
                  <a:pt x="8508141" y="614739"/>
                </a:cubicBezTo>
                <a:lnTo>
                  <a:pt x="102459" y="614739"/>
                </a:lnTo>
                <a:cubicBezTo>
                  <a:pt x="45872" y="614739"/>
                  <a:pt x="0" y="568867"/>
                  <a:pt x="0" y="512280"/>
                </a:cubicBezTo>
                <a:lnTo>
                  <a:pt x="0" y="1024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8589" tIns="98589" rIns="98589" bIns="985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C# существует три типа операторов цикла</a:t>
            </a:r>
          </a:p>
        </p:txBody>
      </p:sp>
      <p:sp>
        <p:nvSpPr>
          <p:cNvPr id="6" name="Freeform 5"/>
          <p:cNvSpPr/>
          <p:nvPr/>
        </p:nvSpPr>
        <p:spPr>
          <a:xfrm>
            <a:off x="226952" y="1817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позволяет выполнять блок кода ноль или более раз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3221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do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работает аналогично циклу while, условие проверяется в конце итерации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2" y="4625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 позволяет выполнять код заданное количество раз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241912"/>
            <a:ext cx="3278248" cy="1371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while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08512"/>
            <a:ext cx="23638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32766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balance = 100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rate = 2.5;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targetBalance = 1000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years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while (balance &lt;= targetBalance)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balance *= (rate / 100) + 1;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years +=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700822"/>
            <a:ext cx="1678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while</a:t>
            </a:r>
          </a:p>
        </p:txBody>
      </p:sp>
      <p:sp>
        <p:nvSpPr>
          <p:cNvPr id="4" name="Freeform 3"/>
          <p:cNvSpPr/>
          <p:nvPr/>
        </p:nvSpPr>
        <p:spPr>
          <a:xfrm>
            <a:off x="3962399" y="1061245"/>
            <a:ext cx="4991159" cy="685800"/>
          </a:xfrm>
          <a:custGeom>
            <a:avLst/>
            <a:gdLst>
              <a:gd name="connsiteX0" fmla="*/ 0 w 4800600"/>
              <a:gd name="connsiteY0" fmla="*/ 57050 h 342291"/>
              <a:gd name="connsiteX1" fmla="*/ 57050 w 4800600"/>
              <a:gd name="connsiteY1" fmla="*/ 0 h 342291"/>
              <a:gd name="connsiteX2" fmla="*/ 4743550 w 4800600"/>
              <a:gd name="connsiteY2" fmla="*/ 0 h 342291"/>
              <a:gd name="connsiteX3" fmla="*/ 4800600 w 4800600"/>
              <a:gd name="connsiteY3" fmla="*/ 57050 h 342291"/>
              <a:gd name="connsiteX4" fmla="*/ 4800600 w 4800600"/>
              <a:gd name="connsiteY4" fmla="*/ 285241 h 342291"/>
              <a:gd name="connsiteX5" fmla="*/ 4743550 w 4800600"/>
              <a:gd name="connsiteY5" fmla="*/ 342291 h 342291"/>
              <a:gd name="connsiteX6" fmla="*/ 57050 w 4800600"/>
              <a:gd name="connsiteY6" fmla="*/ 342291 h 342291"/>
              <a:gd name="connsiteX7" fmla="*/ 0 w 4800600"/>
              <a:gd name="connsiteY7" fmla="*/ 285241 h 342291"/>
              <a:gd name="connsiteX8" fmla="*/ 0 w 4800600"/>
              <a:gd name="connsiteY8" fmla="*/ 57050 h 3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342291">
                <a:moveTo>
                  <a:pt x="0" y="57050"/>
                </a:moveTo>
                <a:cubicBezTo>
                  <a:pt x="0" y="25542"/>
                  <a:pt x="25542" y="0"/>
                  <a:pt x="57050" y="0"/>
                </a:cubicBezTo>
                <a:lnTo>
                  <a:pt x="4743550" y="0"/>
                </a:lnTo>
                <a:cubicBezTo>
                  <a:pt x="4775058" y="0"/>
                  <a:pt x="4800600" y="25542"/>
                  <a:pt x="4800600" y="57050"/>
                </a:cubicBezTo>
                <a:lnTo>
                  <a:pt x="4800600" y="285241"/>
                </a:lnTo>
                <a:cubicBezTo>
                  <a:pt x="4800600" y="316749"/>
                  <a:pt x="4775058" y="342291"/>
                  <a:pt x="4743550" y="342291"/>
                </a:cubicBezTo>
                <a:lnTo>
                  <a:pt x="57050" y="342291"/>
                </a:lnTo>
                <a:cubicBezTo>
                  <a:pt x="25542" y="342291"/>
                  <a:pt x="0" y="316749"/>
                  <a:pt x="0" y="285241"/>
                </a:cubicBezTo>
                <a:lnTo>
                  <a:pt x="0" y="5705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5289" tIns="85289" rIns="85289" bIns="852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содержит следующие элементы:</a:t>
            </a:r>
          </a:p>
        </p:txBody>
      </p:sp>
      <p:sp>
        <p:nvSpPr>
          <p:cNvPr id="9" name="Freeform 8"/>
          <p:cNvSpPr/>
          <p:nvPr/>
        </p:nvSpPr>
        <p:spPr>
          <a:xfrm>
            <a:off x="3962399" y="18938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while, которое определяет цикл while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962399" y="29606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начале каждой итерации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62399" y="4033045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3" y="1371600"/>
            <a:ext cx="3506848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 while ([condition]);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3" y="8382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08697" y="34290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userInput = "";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userInput = GetUserInput();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if (userInput.Length &lt; 5)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You must enter at least 5 characters.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 while (userInput.Length &lt; 5);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8697" y="2888236"/>
            <a:ext cx="1514321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do</a:t>
            </a:r>
            <a:r>
              <a:rPr lang="ru-RU" dirty="0"/>
              <a:t>…</a:t>
            </a:r>
            <a:r>
              <a:rPr lang="en-US" dirty="0"/>
              <a:t>while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3962399" y="915164"/>
            <a:ext cx="4991159" cy="735675"/>
          </a:xfrm>
          <a:custGeom>
            <a:avLst/>
            <a:gdLst>
              <a:gd name="connsiteX0" fmla="*/ 0 w 4800600"/>
              <a:gd name="connsiteY0" fmla="*/ 84646 h 507868"/>
              <a:gd name="connsiteX1" fmla="*/ 84646 w 4800600"/>
              <a:gd name="connsiteY1" fmla="*/ 0 h 507868"/>
              <a:gd name="connsiteX2" fmla="*/ 4715954 w 4800600"/>
              <a:gd name="connsiteY2" fmla="*/ 0 h 507868"/>
              <a:gd name="connsiteX3" fmla="*/ 4800600 w 4800600"/>
              <a:gd name="connsiteY3" fmla="*/ 84646 h 507868"/>
              <a:gd name="connsiteX4" fmla="*/ 4800600 w 4800600"/>
              <a:gd name="connsiteY4" fmla="*/ 423222 h 507868"/>
              <a:gd name="connsiteX5" fmla="*/ 4715954 w 4800600"/>
              <a:gd name="connsiteY5" fmla="*/ 507868 h 507868"/>
              <a:gd name="connsiteX6" fmla="*/ 84646 w 4800600"/>
              <a:gd name="connsiteY6" fmla="*/ 507868 h 507868"/>
              <a:gd name="connsiteX7" fmla="*/ 0 w 4800600"/>
              <a:gd name="connsiteY7" fmla="*/ 423222 h 507868"/>
              <a:gd name="connsiteX8" fmla="*/ 0 w 4800600"/>
              <a:gd name="connsiteY8" fmla="*/ 84646 h 5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507868">
                <a:moveTo>
                  <a:pt x="0" y="84646"/>
                </a:moveTo>
                <a:cubicBezTo>
                  <a:pt x="0" y="37897"/>
                  <a:pt x="37897" y="0"/>
                  <a:pt x="84646" y="0"/>
                </a:cubicBezTo>
                <a:lnTo>
                  <a:pt x="4715954" y="0"/>
                </a:lnTo>
                <a:cubicBezTo>
                  <a:pt x="4762703" y="0"/>
                  <a:pt x="4800600" y="37897"/>
                  <a:pt x="4800600" y="84646"/>
                </a:cubicBezTo>
                <a:lnTo>
                  <a:pt x="4800600" y="423222"/>
                </a:lnTo>
                <a:cubicBezTo>
                  <a:pt x="4800600" y="469971"/>
                  <a:pt x="4762703" y="507868"/>
                  <a:pt x="4715954" y="507868"/>
                </a:cubicBezTo>
                <a:lnTo>
                  <a:pt x="84646" y="507868"/>
                </a:lnTo>
                <a:cubicBezTo>
                  <a:pt x="37897" y="507868"/>
                  <a:pt x="0" y="469971"/>
                  <a:pt x="0" y="423222"/>
                </a:cubicBezTo>
                <a:lnTo>
                  <a:pt x="0" y="8464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372" tIns="93372" rIns="93372" bIns="93372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do содержит следующие элементы:</a:t>
            </a:r>
          </a:p>
        </p:txBody>
      </p:sp>
      <p:sp>
        <p:nvSpPr>
          <p:cNvPr id="9" name="Freeform 8"/>
          <p:cNvSpPr/>
          <p:nvPr/>
        </p:nvSpPr>
        <p:spPr>
          <a:xfrm>
            <a:off x="3962399" y="17526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do, которое определяет цикл do</a:t>
            </a:r>
          </a:p>
        </p:txBody>
      </p:sp>
      <p:sp>
        <p:nvSpPr>
          <p:cNvPr id="11" name="Freeform 10"/>
          <p:cNvSpPr/>
          <p:nvPr/>
        </p:nvSpPr>
        <p:spPr>
          <a:xfrm>
            <a:off x="3962399" y="25908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62399" y="34290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конце каждой итерации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6332" y="1143000"/>
            <a:ext cx="8696836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for ([counter variable] = [starting value]; [limit]; [counter modification])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7618" y="685800"/>
            <a:ext cx="874555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for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26187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for содержит следующие элементы: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32235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for для определения цикла for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2" y="3828330"/>
            <a:ext cx="8726607" cy="188667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Спецификацию цикла, состоящую из следующих элементов: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переменная-счетчик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начальное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предельное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инструкции о том, как изменять переменную-счетчик в конце каждой итерации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2" y="5800440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 для выполнения каждой итерации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990600"/>
            <a:ext cx="8726607" cy="495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int j;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(j = 0; j &lt; 10; j++)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j.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// j is also available here</a:t>
            </a:r>
          </a:p>
          <a:p>
            <a:pPr marL="176213" algn="ctr"/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2133600"/>
            <a:ext cx="8726607" cy="3124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string[] strings = new string[]{"One", "Two", "Three", "Four", "Five"};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result = "";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for(int stringIndex = 0; stringIndex &lt; strings.Length; stringIndex++)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for (int charIndex = strings[stringIndex].Length - 1; charIndex &gt;= 0; charIndex--)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result += strings[stringIndex][charIndex];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0668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Можно использовать вложенные циклы for, каждый из которых определяет свою собственную переменную-счетчик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896158" y="49530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ctr"/>
            <a:r>
              <a:rPr lang="ru-RU" sz="1600" b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result</a:t>
            </a:r>
            <a:r>
              <a:rPr lang="en-US" sz="1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?</a:t>
            </a:r>
            <a:endParaRPr lang="ru-RU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break и continue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1563727"/>
            <a:ext cx="8688448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break;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Оператор break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572000"/>
            <a:ext cx="8688448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Оператор break позволяет полностью выйти из цикла и перейти к следующей строке кода вне цикла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break и continue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13716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continue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6858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343400"/>
            <a:ext cx="8726606" cy="13164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похож на оператор break за исключением того, что, вместо выхода из цикла полностью, он пропускает оставшийся код текущей итерации, проверяет условие, и, в случае его истинности, начинает следующую итерацию цикла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Массивы в С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#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580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1" y="778001"/>
            <a:ext cx="8726607" cy="11029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 представляет собой набор объектов, которые сгруппированы вместе и управляются как единое целое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массив?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1" y="1949234"/>
            <a:ext cx="8726607" cy="654557"/>
          </a:xfrm>
          <a:custGeom>
            <a:avLst/>
            <a:gdLst>
              <a:gd name="connsiteX0" fmla="*/ 0 w 7543800"/>
              <a:gd name="connsiteY0" fmla="*/ 56538 h 339224"/>
              <a:gd name="connsiteX1" fmla="*/ 56538 w 7543800"/>
              <a:gd name="connsiteY1" fmla="*/ 0 h 339224"/>
              <a:gd name="connsiteX2" fmla="*/ 7487262 w 7543800"/>
              <a:gd name="connsiteY2" fmla="*/ 0 h 339224"/>
              <a:gd name="connsiteX3" fmla="*/ 7543800 w 7543800"/>
              <a:gd name="connsiteY3" fmla="*/ 56538 h 339224"/>
              <a:gd name="connsiteX4" fmla="*/ 7543800 w 7543800"/>
              <a:gd name="connsiteY4" fmla="*/ 282686 h 339224"/>
              <a:gd name="connsiteX5" fmla="*/ 7487262 w 7543800"/>
              <a:gd name="connsiteY5" fmla="*/ 339224 h 339224"/>
              <a:gd name="connsiteX6" fmla="*/ 56538 w 7543800"/>
              <a:gd name="connsiteY6" fmla="*/ 339224 h 339224"/>
              <a:gd name="connsiteX7" fmla="*/ 0 w 7543800"/>
              <a:gd name="connsiteY7" fmla="*/ 282686 h 339224"/>
              <a:gd name="connsiteX8" fmla="*/ 0 w 7543800"/>
              <a:gd name="connsiteY8" fmla="*/ 56538 h 33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339224">
                <a:moveTo>
                  <a:pt x="0" y="56538"/>
                </a:moveTo>
                <a:cubicBezTo>
                  <a:pt x="0" y="25313"/>
                  <a:pt x="25313" y="0"/>
                  <a:pt x="56538" y="0"/>
                </a:cubicBezTo>
                <a:lnTo>
                  <a:pt x="7487262" y="0"/>
                </a:lnTo>
                <a:cubicBezTo>
                  <a:pt x="7518487" y="0"/>
                  <a:pt x="7543800" y="25313"/>
                  <a:pt x="7543800" y="56538"/>
                </a:cubicBezTo>
                <a:lnTo>
                  <a:pt x="7543800" y="282686"/>
                </a:lnTo>
                <a:cubicBezTo>
                  <a:pt x="7543800" y="313911"/>
                  <a:pt x="7518487" y="339224"/>
                  <a:pt x="7487262" y="339224"/>
                </a:cubicBezTo>
                <a:lnTo>
                  <a:pt x="56538" y="339224"/>
                </a:lnTo>
                <a:cubicBezTo>
                  <a:pt x="25313" y="339224"/>
                  <a:pt x="0" y="313911"/>
                  <a:pt x="0" y="282686"/>
                </a:cubicBezTo>
                <a:lnTo>
                  <a:pt x="0" y="565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5140" tIns="85140" rIns="85140" bIns="8514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 имеют следующие характеристики:</a:t>
            </a:r>
          </a:p>
        </p:txBody>
      </p:sp>
      <p:sp>
        <p:nvSpPr>
          <p:cNvPr id="8" name="Freeform 7"/>
          <p:cNvSpPr/>
          <p:nvPr/>
        </p:nvSpPr>
        <p:spPr>
          <a:xfrm>
            <a:off x="208696" y="2658521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элемент в массиве содержит значение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1" y="3260293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Индексируются с нуля </a:t>
            </a:r>
          </a:p>
        </p:txBody>
      </p:sp>
      <p:sp>
        <p:nvSpPr>
          <p:cNvPr id="10" name="Freeform 9"/>
          <p:cNvSpPr/>
          <p:nvPr/>
        </p:nvSpPr>
        <p:spPr>
          <a:xfrm>
            <a:off x="226951" y="3862065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Длина массива это общее число элементов, которое он может содержать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1" y="4463837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Нижняя граница массива индекс его первого элемента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1" y="5051526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Могут быть одномерными, многомерными или непрямоугольные</a:t>
            </a:r>
          </a:p>
        </p:txBody>
      </p:sp>
      <p:sp>
        <p:nvSpPr>
          <p:cNvPr id="13" name="Freeform 12"/>
          <p:cNvSpPr/>
          <p:nvPr/>
        </p:nvSpPr>
        <p:spPr>
          <a:xfrm>
            <a:off x="226951" y="5638800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Ранг массива это число измерений в массиве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Определение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состоит из определения нулевого или большего количества членов типа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members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).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928452"/>
            <a:ext cx="8686800" cy="13408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От членов типа зависят способы использования и правила функционирования типа. Для каждого члена типа определен (возможно неявно) модификатор доступа, управляющий доступом к члену типа. Члены типа, доступные извне, обобщенно называются контрактом типа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type contract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3620239"/>
            <a:ext cx="8686800" cy="1417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Кроме правил доступа к членам, можно определить, должен ли существовать экземпляр типа для доступа к его члену. Практически все члены  можно разделить либо на члены экземпляра, либо на члены типа. Для обращения к члену экземпляра, должен существовать экземпляр типа </a:t>
            </a:r>
          </a:p>
        </p:txBody>
      </p:sp>
    </p:spTree>
    <p:extLst>
      <p:ext uri="{BB962C8B-B14F-4D97-AF65-F5344CB8AC3E}">
        <p14:creationId xmlns:p14="http://schemas.microsoft.com/office/powerpoint/2010/main" val="17418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447800"/>
            <a:ext cx="8726607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arrayName;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int[5]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{ 1, 2, 3, 4, 5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0" y="685800"/>
            <a:ext cx="8726607" cy="54447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Одномерные </a:t>
            </a:r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(single, sz) </a:t>
            </a:r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399" y="3581400"/>
            <a:ext cx="3848157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не инициализировать элементы массива, компилятор C# инициализирует их автоматически при его создании с помощью ключевого слова new значениями по умолчанию для его базового типа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17559" y="762000"/>
            <a:ext cx="8597900" cy="5410200"/>
            <a:chOff x="317500" y="781844"/>
            <a:chExt cx="8597900" cy="4780756"/>
          </a:xfrm>
        </p:grpSpPr>
        <p:sp>
          <p:nvSpPr>
            <p:cNvPr id="5" name="Flowchart: Document 4"/>
            <p:cNvSpPr/>
            <p:nvPr/>
          </p:nvSpPr>
          <p:spPr>
            <a:xfrm>
              <a:off x="317500" y="781844"/>
              <a:ext cx="8597900" cy="9585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[] squares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[10];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squares[1] = 1;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628" y="2749795"/>
              <a:ext cx="1197764" cy="326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itchFamily="49" charset="0"/>
                  <a:cs typeface="Consolas" pitchFamily="49" charset="0"/>
                </a:rPr>
                <a:t>squares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995084" y="2089066"/>
              <a:ext cx="2024715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40392" y="2670142"/>
              <a:ext cx="1295400" cy="508000"/>
              <a:chOff x="4767915" y="1888073"/>
              <a:chExt cx="1295400" cy="5080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>
              <a:stCxn id="31" idx="0"/>
              <a:endCxn id="7" idx="1"/>
            </p:cNvCxnSpPr>
            <p:nvPr/>
          </p:nvCxnSpPr>
          <p:spPr>
            <a:xfrm flipV="1">
              <a:off x="2588092" y="2326139"/>
              <a:ext cx="1406992" cy="34400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10396" y="2839469"/>
              <a:ext cx="1981200" cy="27231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0522" y="301296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658877" y="2912976"/>
              <a:ext cx="2541256" cy="7371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6986820" y="1859197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18" name="Straight Connector 17"/>
            <p:cNvCxnSpPr>
              <a:stCxn id="11" idx="0"/>
              <a:endCxn id="17" idx="1"/>
            </p:cNvCxnSpPr>
            <p:nvPr/>
          </p:nvCxnSpPr>
          <p:spPr>
            <a:xfrm flipV="1">
              <a:off x="6278222" y="2096270"/>
              <a:ext cx="708598" cy="91669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0133" y="308230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30522" y="3680650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00133" y="37499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12127" y="425320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...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30522" y="481795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00133" y="48872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59" y="762000"/>
            <a:ext cx="8597900" cy="5410200"/>
            <a:chOff x="317559" y="762000"/>
            <a:chExt cx="8597900" cy="5410200"/>
          </a:xfrm>
        </p:grpSpPr>
        <p:grpSp>
          <p:nvGrpSpPr>
            <p:cNvPr id="49" name="Group 48"/>
            <p:cNvGrpSpPr/>
            <p:nvPr/>
          </p:nvGrpSpPr>
          <p:grpSpPr>
            <a:xfrm>
              <a:off x="317559" y="762000"/>
              <a:ext cx="8597900" cy="5410200"/>
              <a:chOff x="317500" y="781844"/>
              <a:chExt cx="8597900" cy="4780756"/>
            </a:xfrm>
          </p:grpSpPr>
          <p:sp>
            <p:nvSpPr>
              <p:cNvPr id="5" name="Flowchart: Document 4"/>
              <p:cNvSpPr/>
              <p:nvPr/>
            </p:nvSpPr>
            <p:spPr>
              <a:xfrm>
                <a:off x="317500" y="781844"/>
                <a:ext cx="8597900" cy="958581"/>
              </a:xfrm>
              <a:prstGeom prst="flowChartDocumen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string[] names = new string[10];</a:t>
                </a:r>
              </a:p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names[0] = 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Skit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;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92664" y="2749795"/>
                <a:ext cx="944489" cy="32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names</a:t>
                </a:r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995084" y="2089066"/>
                <a:ext cx="2024715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[]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940392" y="2670142"/>
                <a:ext cx="1295400" cy="508000"/>
                <a:chOff x="4767915" y="1888073"/>
                <a:chExt cx="1295400" cy="5080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767915" y="1888073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334000" y="2057400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/>
              <p:cNvCxnSpPr>
                <a:stCxn id="31" idx="0"/>
                <a:endCxn id="7" idx="1"/>
              </p:cNvCxnSpPr>
              <p:nvPr/>
            </p:nvCxnSpPr>
            <p:spPr>
              <a:xfrm flipV="1">
                <a:off x="2588092" y="2326139"/>
                <a:ext cx="1406992" cy="344003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110396" y="2839469"/>
                <a:ext cx="1981200" cy="2723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30522" y="301296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658877" y="2912976"/>
                <a:ext cx="2541256" cy="73719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6986820" y="1859197"/>
                <a:ext cx="1828800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8" name="Straight Connector 17"/>
              <p:cNvCxnSpPr>
                <a:stCxn id="11" idx="0"/>
                <a:endCxn id="17" idx="1"/>
              </p:cNvCxnSpPr>
              <p:nvPr/>
            </p:nvCxnSpPr>
            <p:spPr>
              <a:xfrm flipV="1">
                <a:off x="6278222" y="2096270"/>
                <a:ext cx="708598" cy="91669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200133" y="308230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0522" y="3680650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0133" y="374998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12127" y="4253206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...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30522" y="481795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00133" y="488729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7520279" y="4042468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"Skit"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202081" y="3474626"/>
              <a:ext cx="152400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4" idx="6"/>
              <a:endCxn id="22" idx="0"/>
            </p:cNvCxnSpPr>
            <p:nvPr/>
          </p:nvCxnSpPr>
          <p:spPr>
            <a:xfrm>
              <a:off x="6354481" y="3574321"/>
              <a:ext cx="1813498" cy="46814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0" y="1535942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int[,] table; // two-dimensional array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table = new int[10, 2];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. . .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[,,] cube = new int[3, 2, 5]; // three-dimensional array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0" y="762000"/>
            <a:ext cx="8726607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Многомерные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(multiple)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0" y="4165410"/>
            <a:ext cx="8726607" cy="1143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Type[ , 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…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]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arrayName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= new Type[ Size1, Size2 , . . . ];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49" y="3498092"/>
            <a:ext cx="8726607" cy="52145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29" name="Group 16"/>
          <p:cNvGrpSpPr/>
          <p:nvPr/>
        </p:nvGrpSpPr>
        <p:grpSpPr>
          <a:xfrm>
            <a:off x="226952" y="781843"/>
            <a:ext cx="8688449" cy="5314157"/>
            <a:chOff x="226952" y="781843"/>
            <a:chExt cx="8688449" cy="5314157"/>
          </a:xfrm>
        </p:grpSpPr>
        <p:sp>
          <p:nvSpPr>
            <p:cNvPr id="30" name="Flowchart: Document 4"/>
            <p:cNvSpPr/>
            <p:nvPr/>
          </p:nvSpPr>
          <p:spPr>
            <a:xfrm>
              <a:off x="226952" y="781843"/>
              <a:ext cx="8688448" cy="108664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byte[,]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= new byte[3,4];</a:t>
              </a:r>
            </a:p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[1,2] = 1;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4199" y="2968160"/>
              <a:ext cx="14189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b="1" dirty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32" name="Rounded Rectangle 45"/>
            <p:cNvSpPr/>
            <p:nvPr/>
          </p:nvSpPr>
          <p:spPr>
            <a:xfrm>
              <a:off x="3629119" y="2165134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[,]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1925751" y="2849995"/>
              <a:ext cx="1420558" cy="574884"/>
              <a:chOff x="5000129" y="1863309"/>
              <a:chExt cx="1295400" cy="508000"/>
            </a:xfrm>
          </p:grpSpPr>
          <p:sp>
            <p:nvSpPr>
              <p:cNvPr id="62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3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47"/>
            <p:cNvCxnSpPr>
              <a:stCxn id="62" idx="0"/>
            </p:cNvCxnSpPr>
            <p:nvPr/>
          </p:nvCxnSpPr>
          <p:spPr>
            <a:xfrm flipV="1">
              <a:off x="2636030" y="2433422"/>
              <a:ext cx="993089" cy="4165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49"/>
            <p:cNvSpPr/>
            <p:nvPr/>
          </p:nvSpPr>
          <p:spPr>
            <a:xfrm>
              <a:off x="4956568" y="3242937"/>
              <a:ext cx="3501632" cy="2853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Arrow Connector 52"/>
            <p:cNvCxnSpPr>
              <a:stCxn id="63" idx="6"/>
            </p:cNvCxnSpPr>
            <p:nvPr/>
          </p:nvCxnSpPr>
          <p:spPr>
            <a:xfrm>
              <a:off x="2719591" y="3137437"/>
              <a:ext cx="2469195" cy="290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3"/>
            <p:cNvSpPr/>
            <p:nvPr/>
          </p:nvSpPr>
          <p:spPr>
            <a:xfrm>
              <a:off x="6909908" y="1905000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54"/>
            <p:cNvCxnSpPr/>
            <p:nvPr/>
          </p:nvCxnSpPr>
          <p:spPr>
            <a:xfrm flipV="1">
              <a:off x="6477000" y="2173287"/>
              <a:ext cx="432908" cy="139655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56"/>
            <p:cNvSpPr/>
            <p:nvPr/>
          </p:nvSpPr>
          <p:spPr>
            <a:xfrm>
              <a:off x="5373430" y="357522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3" y="3240213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1" name="Rectangle 71"/>
            <p:cNvSpPr/>
            <p:nvPr/>
          </p:nvSpPr>
          <p:spPr>
            <a:xfrm>
              <a:off x="6146291" y="3571961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2" name="Rectangle 72"/>
            <p:cNvSpPr/>
            <p:nvPr/>
          </p:nvSpPr>
          <p:spPr>
            <a:xfrm>
              <a:off x="6919152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3" name="Rectangle 73"/>
            <p:cNvSpPr/>
            <p:nvPr/>
          </p:nvSpPr>
          <p:spPr>
            <a:xfrm>
              <a:off x="7688646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4" name="Rectangle 74"/>
            <p:cNvSpPr/>
            <p:nvPr/>
          </p:nvSpPr>
          <p:spPr>
            <a:xfrm>
              <a:off x="5373430" y="43781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9" name="Rectangle 75"/>
            <p:cNvSpPr/>
            <p:nvPr/>
          </p:nvSpPr>
          <p:spPr>
            <a:xfrm>
              <a:off x="6146291" y="43748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6919152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52" name="Rectangle 77"/>
            <p:cNvSpPr/>
            <p:nvPr/>
          </p:nvSpPr>
          <p:spPr>
            <a:xfrm>
              <a:off x="7688646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6" name="Rectangle 78"/>
            <p:cNvSpPr/>
            <p:nvPr/>
          </p:nvSpPr>
          <p:spPr>
            <a:xfrm>
              <a:off x="5373430" y="52163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8" name="Rectangle 79"/>
            <p:cNvSpPr/>
            <p:nvPr/>
          </p:nvSpPr>
          <p:spPr>
            <a:xfrm>
              <a:off x="6146291" y="52130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9" name="Rectangle 80"/>
            <p:cNvSpPr/>
            <p:nvPr/>
          </p:nvSpPr>
          <p:spPr>
            <a:xfrm>
              <a:off x="6919152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0" name="Rectangle 81"/>
            <p:cNvSpPr/>
            <p:nvPr/>
          </p:nvSpPr>
          <p:spPr>
            <a:xfrm>
              <a:off x="7688646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56568" y="3653805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399768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Type [][] jaggedArray = new Type[10][];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jaggedArray[0] = new Type[5]; // Can specify different sizes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jaggedArray[1] = new Type[7];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JaggedArray[9] = new Type[21];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6944"/>
            <a:ext cx="8726606" cy="51614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Массивы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(jagged)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массивов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3429000"/>
            <a:ext cx="8726607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[][,] jaggedArray = new int[3][,]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{{1, 3}, {5, 7}},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{{0, 2}, {4, 6}, {8, 10}},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{{11, 22}, {99, 88}, {0, 9}}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26952" y="781843"/>
            <a:ext cx="8688448" cy="5314157"/>
            <a:chOff x="226952" y="781843"/>
            <a:chExt cx="8688448" cy="5314157"/>
          </a:xfrm>
        </p:grpSpPr>
        <p:sp>
          <p:nvSpPr>
            <p:cNvPr id="4" name="Flowchart: Document 4"/>
            <p:cNvSpPr/>
            <p:nvPr/>
          </p:nvSpPr>
          <p:spPr>
            <a:xfrm>
              <a:off x="226952" y="781843"/>
              <a:ext cx="8688448" cy="11552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[,] vectors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[3][];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vectors[0]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[4];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vectors[2]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[2];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6952" y="296816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itchFamily="49" charset="0"/>
                  <a:cs typeface="Consolas" pitchFamily="49" charset="0"/>
                </a:rPr>
                <a:t>vectors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101813" y="2036819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System.Int32[][]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338775" y="2849995"/>
              <a:ext cx="1420558" cy="574884"/>
              <a:chOff x="5000129" y="1863309"/>
              <a:chExt cx="1295400" cy="508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>
              <a:stCxn id="70" idx="0"/>
              <a:endCxn id="46" idx="1"/>
            </p:cNvCxnSpPr>
            <p:nvPr/>
          </p:nvCxnSpPr>
          <p:spPr>
            <a:xfrm flipV="1">
              <a:off x="2049054" y="2305106"/>
              <a:ext cx="1052759" cy="54488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3028866" y="3398111"/>
              <a:ext cx="1697877" cy="26978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53" name="Straight Arrow Connector 52"/>
            <p:cNvCxnSpPr>
              <a:stCxn id="71" idx="6"/>
              <a:endCxn id="50" idx="0"/>
            </p:cNvCxnSpPr>
            <p:nvPr/>
          </p:nvCxnSpPr>
          <p:spPr>
            <a:xfrm>
              <a:off x="2132615" y="3137437"/>
              <a:ext cx="1745190" cy="26067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5554844" y="2032832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cxnSp>
          <p:nvCxnSpPr>
            <p:cNvPr id="55" name="Straight Connector 54"/>
            <p:cNvCxnSpPr>
              <a:stCxn id="57" idx="0"/>
              <a:endCxn id="54" idx="1"/>
            </p:cNvCxnSpPr>
            <p:nvPr/>
          </p:nvCxnSpPr>
          <p:spPr>
            <a:xfrm flipV="1">
              <a:off x="3936806" y="2301119"/>
              <a:ext cx="1618038" cy="125883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3445305" y="3559958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445305" y="5343976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101813" y="3708559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45305" y="4436779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(null)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53243" y="3747705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847983" y="5539093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634683" y="3398111"/>
              <a:ext cx="3128317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30933" y="3381572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748998" y="3720562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521859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91353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60847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34683" y="5191382"/>
              <a:ext cx="1656670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30933" y="5174843"/>
              <a:ext cx="1188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</a:t>
              </a:r>
              <a:r>
                <a:rPr lang="en-US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 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48997" y="5513833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21858" y="5501830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cxnSp>
          <p:nvCxnSpPr>
            <p:cNvPr id="93" name="Straight Arrow Connector 92"/>
            <p:cNvCxnSpPr>
              <a:stCxn id="31" idx="6"/>
              <a:endCxn id="58" idx="1"/>
            </p:cNvCxnSpPr>
            <p:nvPr/>
          </p:nvCxnSpPr>
          <p:spPr>
            <a:xfrm flipV="1">
              <a:off x="4020367" y="3832656"/>
              <a:ext cx="1614316" cy="147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2" idx="6"/>
              <a:endCxn id="87" idx="1"/>
            </p:cNvCxnSpPr>
            <p:nvPr/>
          </p:nvCxnSpPr>
          <p:spPr>
            <a:xfrm flipV="1">
              <a:off x="4015107" y="5625927"/>
              <a:ext cx="1619576" cy="1286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2" y="1277203"/>
            <a:ext cx="868844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mixed = new[] { 1, DateTime.Now, true, false, 1.2 };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52902"/>
            <a:ext cx="86884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Неявно типизированные массивы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2" y="2402006"/>
            <a:ext cx="8688448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int[]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 = new[] { 1, 10, 100, 1000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string[]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 = new[] { "hello", null, "world" }; </a:t>
            </a:r>
          </a:p>
        </p:txBody>
      </p:sp>
      <p:sp>
        <p:nvSpPr>
          <p:cNvPr id="8" name="Explosion 1 7"/>
          <p:cNvSpPr/>
          <p:nvPr/>
        </p:nvSpPr>
        <p:spPr>
          <a:xfrm>
            <a:off x="7239000" y="1004248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226952" y="3956781"/>
            <a:ext cx="8688448" cy="2362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jagged array of strings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{"Luca", "Mads", "Luke", "Dinesh"},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{"Karen", "Suma", "Frances"}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};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953000" y="2438400"/>
            <a:ext cx="39624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single-dimension jagged array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{1, 2, 3, 4},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{5, 6, 7, 8}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};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4" name="Блок-схема: документ 3"/>
          <p:cNvSpPr/>
          <p:nvPr/>
        </p:nvSpPr>
        <p:spPr>
          <a:xfrm>
            <a:off x="226951" y="1219200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 = new string[3]{"one", "two", "three"};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strings;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stringsAgain = new string[3];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stringsAgain = (string[])objects;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8696" y="713096"/>
            <a:ext cx="8744862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типов в массивах</a:t>
            </a:r>
          </a:p>
        </p:txBody>
      </p:sp>
      <p:sp>
        <p:nvSpPr>
          <p:cNvPr id="6" name="Rounded Rectangle 4"/>
          <p:cNvSpPr/>
          <p:nvPr/>
        </p:nvSpPr>
        <p:spPr>
          <a:xfrm>
            <a:off x="226951" y="31242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CLR не допускает приведение массивов с элементами значимых типов к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другому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886200"/>
            <a:ext cx="8726606" cy="13335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int[3] { 1, 2, 3 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integers;//CTE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5257800"/>
            <a:ext cx="8726607" cy="1085566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int[5];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object[integers.Length];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Array.Copy(integers, objects, integers.Length);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Explosion 1 7"/>
          <p:cNvSpPr/>
          <p:nvPr/>
        </p:nvSpPr>
        <p:spPr>
          <a:xfrm>
            <a:off x="5029200" y="38100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350083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массивов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1" y="7620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передается в метод всегда по ссылке, а метод может модифицировать элементы в массиве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6951" y="17526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Отдельные методы могут возвращать ссылку на массив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2667000"/>
            <a:ext cx="8726607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метод создает и инициализирует массив, возвращение ссылки на массив не вызывает проблем; если же нужно, чтобы метод возвращал ссылку на внутренний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массив, ассоциированный с полем, сначала необходимо решить, вправе ли вызывающая программа иметь доступ к этому массиву</a:t>
            </a:r>
          </a:p>
        </p:txBody>
      </p:sp>
    </p:spTree>
    <p:extLst>
      <p:ext uri="{BB962C8B-B14F-4D97-AF65-F5344CB8AC3E}">
        <p14:creationId xmlns:p14="http://schemas.microsoft.com/office/powerpoint/2010/main" val="99569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Существует три фундаментальных вида членов типа – поля, методы и вложенные типы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783376"/>
            <a:ext cx="8686800" cy="81474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Поле – это именованная единица хранения данных, ассоциированная с типом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66387" y="2804751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– это именованная операция, которую можно вызвать и выполнить 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73314" y="3826126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Вложенный тип – это другой тип, определенный как часть реализации объявляющего типа</a:t>
            </a:r>
          </a:p>
        </p:txBody>
      </p:sp>
      <p:sp>
        <p:nvSpPr>
          <p:cNvPr id="7" name="Rounded Rectangle 24"/>
          <p:cNvSpPr/>
          <p:nvPr/>
        </p:nvSpPr>
        <p:spPr>
          <a:xfrm>
            <a:off x="273314" y="4871746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Другие виды членов типа – события, свойства и т.д. – это методы, расширенные с помощью метаданных!</a:t>
            </a:r>
          </a:p>
        </p:txBody>
      </p:sp>
    </p:spTree>
    <p:extLst>
      <p:ext uri="{BB962C8B-B14F-4D97-AF65-F5344CB8AC3E}">
        <p14:creationId xmlns:p14="http://schemas.microsoft.com/office/powerpoint/2010/main" val="277405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Символы, строки и работа с текстом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20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</a:t>
            </a:r>
          </a:p>
        </p:txBody>
      </p:sp>
      <p:graphicFrame>
        <p:nvGraphicFramePr>
          <p:cNvPr id="5" name="Group 18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52176365"/>
              </p:ext>
            </p:extLst>
          </p:nvPr>
        </p:nvGraphicFramePr>
        <p:xfrm>
          <a:off x="266700" y="762000"/>
          <a:ext cx="8610600" cy="538696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18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98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Действие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ru-RU" sz="17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GetUnicodeCategory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 возвращает элементы перечисления UnicodeCategory, описывающего категорию символа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IsLetter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IsPunctuation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знаком препинания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IsSeparator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разделителем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нижнем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верхнем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нижнему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верхнему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IsControl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управляющим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IsLetterOrDigit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 или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noProof="0" dirty="0">
                          <a:latin typeface="Calibri" charset="0"/>
                          <a:ea typeface="Calibri" charset="0"/>
                          <a:cs typeface="Calibri" charset="0"/>
                        </a:rPr>
                        <a:t>IsNumber</a:t>
                      </a:r>
                      <a:endParaRPr kumimoji="0" lang="en-US" sz="17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или шестнадцатеричной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02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Символы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double d = Char.GetNumericValue('\u0033');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Console.WriteLine(d.ToString());//3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‘\u00bc’ is the “vulgar fraction one quarter ('¼')”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Char.GetNumericValue('\u00bc');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Console.WriteLine(d.ToString());//0.25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‘A’ is the “Latin capital letter A”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Char.GetNumericValue('A');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Console.WriteLine(d.ToString());//-1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3505200"/>
            <a:ext cx="8726607" cy="2743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 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n;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(char)65;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(int)c;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Convert.ToChar(65);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Convert.ToInt32(c);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</p:txBody>
      </p:sp>
    </p:spTree>
    <p:extLst>
      <p:ext uri="{BB962C8B-B14F-4D97-AF65-F5344CB8AC3E}">
        <p14:creationId xmlns:p14="http://schemas.microsoft.com/office/powerpoint/2010/main" val="2267422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2" y="16764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spcBef>
                <a:spcPct val="20000"/>
              </a:spcBef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класса String достаточно много конструкторов,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позволяющих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задать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строку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73591" y="762000"/>
            <a:ext cx="867996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Блок-схема: документ 17"/>
          <p:cNvSpPr/>
          <p:nvPr/>
        </p:nvSpPr>
        <p:spPr>
          <a:xfrm>
            <a:off x="5638800" y="762000"/>
            <a:ext cx="33147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</a:p>
        </p:txBody>
      </p:sp>
      <p:sp>
        <p:nvSpPr>
          <p:cNvPr id="23" name="Блок-схема: документ 22"/>
          <p:cNvSpPr/>
          <p:nvPr/>
        </p:nvSpPr>
        <p:spPr>
          <a:xfrm>
            <a:off x="226952" y="2438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string(' ', 20);</a:t>
            </a:r>
          </a:p>
        </p:txBody>
      </p:sp>
      <p:sp>
        <p:nvSpPr>
          <p:cNvPr id="24" name="Блок-схема: документ 23"/>
          <p:cNvSpPr/>
          <p:nvPr/>
        </p:nvSpPr>
        <p:spPr>
          <a:xfrm>
            <a:off x="4191000" y="2815988"/>
            <a:ext cx="47625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a = { 'a', 'b', 'c', 'd', 'e' };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string(a);</a:t>
            </a:r>
          </a:p>
        </p:txBody>
      </p:sp>
      <p:sp>
        <p:nvSpPr>
          <p:cNvPr id="25" name="Блок-схема: документ 24"/>
          <p:cNvSpPr/>
          <p:nvPr/>
        </p:nvSpPr>
        <p:spPr>
          <a:xfrm>
            <a:off x="226952" y="3585950"/>
            <a:ext cx="8726606" cy="90985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"Hi\r\nthere.";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"Hi" + Environment.NewLine + "there.";</a:t>
            </a:r>
          </a:p>
        </p:txBody>
      </p:sp>
      <p:sp>
        <p:nvSpPr>
          <p:cNvPr id="26" name="Блок-схема: документ 25"/>
          <p:cNvSpPr/>
          <p:nvPr/>
        </p:nvSpPr>
        <p:spPr>
          <a:xfrm>
            <a:off x="226952" y="46482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"С:\\Windows\\System32\\Notepad.exe";</a:t>
            </a:r>
          </a:p>
        </p:txBody>
      </p:sp>
      <p:sp>
        <p:nvSpPr>
          <p:cNvPr id="27" name="Блок-схема: документ 26"/>
          <p:cNvSpPr/>
          <p:nvPr/>
        </p:nvSpPr>
        <p:spPr>
          <a:xfrm>
            <a:off x="226952" y="5486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@"C:\Windows\System32\Notepad.exe";</a:t>
            </a:r>
            <a:r>
              <a:rPr lang="arn-CL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//verbatim strings</a:t>
            </a:r>
          </a:p>
        </p:txBody>
      </p:sp>
      <p:sp>
        <p:nvSpPr>
          <p:cNvPr id="12" name="Explosion 1 7"/>
          <p:cNvSpPr/>
          <p:nvPr/>
        </p:nvSpPr>
        <p:spPr>
          <a:xfrm>
            <a:off x="4068170" y="4572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1293806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87453"/>
              </p:ext>
            </p:extLst>
          </p:nvPr>
        </p:nvGraphicFramePr>
        <p:xfrm>
          <a:off x="266699" y="8382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двух строк в лексикографическом (алфавитном) порядке. Разные реализации метода </a:t>
                      </a:r>
                      <a:r>
                        <a:rPr lang="ru-RU" sz="1800" kern="1200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позволяют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сравнивать строки с учетом, или без учета регистра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CompareTo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текущего экземпляра строки с другой 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Concat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произвольного числа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Copy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Создание копии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Empty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(статическое поле)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Открытое статическое поле, представляющее пустую строку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Форматирование строки в соответствии с заданным форматом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65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60293051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IndexOfAny,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LastIndexOfAny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любого символа из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Вставка подстроки в заданную позицию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Join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массива строк в единую строку. Между элементами массива вставляются разделители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длину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30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005059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PadLeft,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PadRigth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Выравнивают строки по левому или, соответственно, правому краю путем вставки нужного числа пробелов в начале, или в конце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подстроки из заданной позиции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Замена всех вхождений заданной подстроки, или символа новыми подстрокой, или символом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Split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Разделяет строку на элементы, используя разные разделители. Результаты помещаются в массив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Возвращают true или false в зависимости от того, начинается, или заканчивается строка заданной подстрокой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2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53586242"/>
              </p:ext>
            </p:extLst>
          </p:nvPr>
        </p:nvGraphicFramePr>
        <p:xfrm>
          <a:off x="266699" y="1524000"/>
          <a:ext cx="8610601" cy="3479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Выделение подстроки, начиная с заданной позиции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ToCharArray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Преобразует строку в массив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Преобразование строки к нижнему или,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соответственно, к верхнему регистру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Trim, TrimStart,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TrimEnd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пробелов в начале и конце строки, или только с начала, или только с конца соответственно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26951" y="1600200"/>
            <a:ext cx="8726607" cy="3276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s = "Это текстовая строка, состоящая из семи слов.";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Console.WriteLine("Наличие подстроки \"текст\"? {0} ",s.Contains("текст"));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Console.WriteLine("Вставка \"{0}\"", s.Insert(4, "большая 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 символов",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Console.WriteLine("Удаление:\"{0}\"", s.Remove(4, 10));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Console.WriteLine("Замена: \"{0}\"", s.Replace("семи", "нескольких"));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Console.WriteLine("Подстрока: \"{0}\"", s.Substring(4,5));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 верхний регистр: {0}", s.ToUpper());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Console.WriteLine("Вхождение \"текст\": {0}", s.IndexOf("текст"));</a:t>
            </a:r>
          </a:p>
          <a:p>
            <a:pPr marL="179388" algn="just"/>
            <a:endParaRPr lang="ru-RU" sz="16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Строки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75846" y="718707"/>
            <a:ext cx="8801159" cy="5181601"/>
            <a:chOff x="175846" y="718707"/>
            <a:chExt cx="8801159" cy="5181601"/>
          </a:xfrm>
        </p:grpSpPr>
        <p:sp>
          <p:nvSpPr>
            <p:cNvPr id="32" name="Flowchart: Document 4"/>
            <p:cNvSpPr/>
            <p:nvPr/>
          </p:nvSpPr>
          <p:spPr>
            <a:xfrm>
              <a:off x="175846" y="718707"/>
              <a:ext cx="8801159" cy="518160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= 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Connector 35"/>
            <p:cNvCxnSpPr>
              <a:stCxn id="40" idx="1"/>
            </p:cNvCxnSpPr>
            <p:nvPr/>
          </p:nvCxnSpPr>
          <p:spPr>
            <a:xfrm flipH="1" flipV="1">
              <a:off x="5535172" y="1587936"/>
              <a:ext cx="1367509" cy="3459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87472" y="1013052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9" name="Straight Arrow Connector 38"/>
            <p:cNvCxnSpPr>
              <a:endCxn id="38" idx="1"/>
            </p:cNvCxnSpPr>
            <p:nvPr/>
          </p:nvCxnSpPr>
          <p:spPr>
            <a:xfrm flipV="1">
              <a:off x="1306074" y="1300494"/>
              <a:ext cx="3581398" cy="54895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902681" y="1665622"/>
              <a:ext cx="1828800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265" name="Straight Arrow Connector 264"/>
            <p:cNvCxnSpPr>
              <a:endCxn id="38" idx="1"/>
            </p:cNvCxnSpPr>
            <p:nvPr/>
          </p:nvCxnSpPr>
          <p:spPr>
            <a:xfrm flipV="1">
              <a:off x="3505200" y="1300494"/>
              <a:ext cx="1382272" cy="151890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 265"/>
            <p:cNvSpPr/>
            <p:nvPr/>
          </p:nvSpPr>
          <p:spPr>
            <a:xfrm>
              <a:off x="4887472" y="3510003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"ab"</a:t>
              </a:r>
            </a:p>
          </p:txBody>
        </p:sp>
        <p:cxnSp>
          <p:nvCxnSpPr>
            <p:cNvPr id="271" name="Straight Arrow Connector 270"/>
            <p:cNvCxnSpPr>
              <a:endCxn id="266" idx="1"/>
            </p:cNvCxnSpPr>
            <p:nvPr/>
          </p:nvCxnSpPr>
          <p:spPr>
            <a:xfrm>
              <a:off x="2209800" y="3425543"/>
              <a:ext cx="2677672" cy="37190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1473651" y="2759125"/>
              <a:ext cx="4572000" cy="9787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void Do(string p)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p += 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b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cxnSp>
          <p:nvCxnSpPr>
            <p:cNvPr id="293" name="Straight Arrow Connector 292"/>
            <p:cNvCxnSpPr/>
            <p:nvPr/>
          </p:nvCxnSpPr>
          <p:spPr>
            <a:xfrm flipV="1">
              <a:off x="2667000" y="1319650"/>
              <a:ext cx="2220472" cy="295832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 rot="21166646">
              <a:off x="2648669" y="1246785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 rot="18890387">
              <a:off x="3809930" y="1761995"/>
              <a:ext cx="592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 rot="456914">
              <a:off x="3733715" y="3347266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 rot="18444081">
              <a:off x="2531969" y="3613687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4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274" y="685800"/>
            <a:ext cx="4759452" cy="5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1600200"/>
            <a:ext cx="86884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source = "тучки небесные вечные странники";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separators = { ' ' };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string[] parts = source.Split(separators);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Console.WriteLine("Результат разбиения строки на части: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 (int i = 0; i &lt; parts.Length; i++)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Console.WriteLine(parts[i]);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result = String.Join(" | ", parts);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Результат сборки: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Console.WriteLine(result);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 использования методов разделения строки на элементы Split и слияние массива строк в единую строку Join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26952" y="5181600"/>
            <a:ext cx="86884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Тип string является неизменяемым (immutable) типом данных, таким образом, методы и операции, модифицирующие содержимое строк, на самом деле создают новые строки, копируя при необходимости содержимое старых</a:t>
            </a:r>
          </a:p>
        </p:txBody>
      </p:sp>
    </p:spTree>
    <p:extLst>
      <p:ext uri="{BB962C8B-B14F-4D97-AF65-F5344CB8AC3E}">
        <p14:creationId xmlns:p14="http://schemas.microsoft.com/office/powerpoint/2010/main" val="197502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47483" y="762000"/>
            <a:ext cx="8706075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того, чтобы разрабатываемые классы были дружественными к пользователю, они должны предлагать средства для отображения своих строковых представлений в любом из форматов, которые могут понадобиться пользователю</a:t>
            </a:r>
          </a:p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исполняющей среде .NET определен стандартный способ достижения этого — интерфейс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IFormattable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3" y="2362200"/>
            <a:ext cx="875617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Применение форматной строки к примитивному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163946"/>
            <a:ext cx="8726606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decimal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d = 12.05667M;</a:t>
            </a:r>
          </a:p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i = 5;</a:t>
            </a:r>
          </a:p>
          <a:p>
            <a:r>
              <a:rPr lang="ru-RU" sz="1600" dirty="0">
                <a:solidFill>
                  <a:srgbClr val="2B91AF"/>
                </a:solidFill>
                <a:latin typeface="Consolas"/>
              </a:rPr>
              <a:t>Console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.WriteLine(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"Значение переменной d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{0:C}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, а i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, d, i);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690903" y="3048000"/>
            <a:ext cx="2286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ctr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Указывается индекс</a:t>
            </a:r>
          </a:p>
        </p:txBody>
      </p:sp>
      <p:pic>
        <p:nvPicPr>
          <p:cNvPr id="9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703241">
            <a:off x="6711944" y="3517269"/>
            <a:ext cx="1166069" cy="20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кругленный прямоугольник 9"/>
          <p:cNvSpPr/>
          <p:nvPr/>
        </p:nvSpPr>
        <p:spPr>
          <a:xfrm>
            <a:off x="226952" y="4507208"/>
            <a:ext cx="8749951" cy="17457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Может быть включена и другая информация, относящаяся к формату данного элемента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количество символов, которое займет представление элемента, снабженное префиксом-запятой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спецификатор формата предваряется двоеточием</a:t>
            </a:r>
          </a:p>
        </p:txBody>
      </p:sp>
    </p:spTree>
    <p:extLst>
      <p:ext uri="{BB962C8B-B14F-4D97-AF65-F5344CB8AC3E}">
        <p14:creationId xmlns:p14="http://schemas.microsoft.com/office/powerpoint/2010/main" val="2370962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98809746"/>
              </p:ext>
            </p:extLst>
          </p:nvPr>
        </p:nvGraphicFramePr>
        <p:xfrm>
          <a:off x="228600" y="685800"/>
          <a:ext cx="8686800" cy="5683626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96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036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Спецификатор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Применяется к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Значение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 местной валюты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$835.50 (США)</a:t>
                      </a:r>
                      <a:b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£835.50 (Великобритания) 835.50р.(Россия)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437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Обычное целое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Экспоненциальная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8.35Е+002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 фиксированной десятичной точкой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835.50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Обычные числа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54316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 чисел, принятый в данной местности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4,384.50 (Великобритания/США)</a:t>
                      </a:r>
                      <a:b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4 384,50 (континентальная Европа)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80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Процентная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835,000.00%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Шестнадцатеричный формат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1a1f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7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5562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"ru-ru"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18629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$10,761.94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1.076E+004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10761.9376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10761.937554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10,761.938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107.62 %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10761.937554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2971800"/>
            <a:ext cx="2133600" cy="1981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10 761,94р.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1,076E+004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10761,9376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10761,937554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10 761,938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107,62%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10761,937554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02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152399" y="651680"/>
            <a:ext cx="8801159" cy="57491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b="1" dirty="0" err="1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ru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</a:t>
            </a:r>
          </a:p>
          <a:p>
            <a:endParaRPr lang="it-IT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21677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8 395,00р.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8,395E+003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8 395,0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0,00%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3276600"/>
            <a:ext cx="2133600" cy="2133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$8,395.00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8.395E+003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8,395.0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0.00 %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55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762000"/>
            <a:ext cx="8726607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динамических операций со строками и символами в библиотеке классов .NET Framework существует тип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TextStringBuilder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пространства имен System.Text</a:t>
            </a:r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226951" y="1752600"/>
            <a:ext cx="8726607" cy="685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03068" y="2514600"/>
            <a:ext cx="875049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конструктор StringBuilder обязан выделять память и инициализировать три внутренних поля, управляемых любым объектом StringBuilder.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03067" y="3581400"/>
            <a:ext cx="8750492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Максимальная емкость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(Maximum capacity) – поле типа int, задающее максимальное число символов, размещаемых в строке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Емкость (Capacity) – поле типа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показывающее размер массива символов StringBuilder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символов (Character array) – массив структур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har, содержащий набор символов строки. Число символов всегда меньше (или равно) емкости и максимальной емкости</a:t>
            </a:r>
          </a:p>
        </p:txBody>
      </p:sp>
    </p:spTree>
    <p:extLst>
      <p:ext uri="{BB962C8B-B14F-4D97-AF65-F5344CB8AC3E}">
        <p14:creationId xmlns:p14="http://schemas.microsoft.com/office/powerpoint/2010/main" val="2990352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4267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2.0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IntPtr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volatile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54443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4.0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m_ChunkChars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--------------------------------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m_ChunkLength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m_ChunkOffset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m_ChunkPrevious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MaxChunkSize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0x1f40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//8000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it-IT" sz="16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4" name="Блок-схема: документ 4"/>
          <p:cNvSpPr/>
          <p:nvPr/>
        </p:nvSpPr>
        <p:spPr>
          <a:xfrm>
            <a:off x="226952" y="914400"/>
            <a:ext cx="8726606" cy="4114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(sb,20000);</a:t>
            </a:r>
          </a:p>
          <a:p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ro-RO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Clear</a:t>
            </a:r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0;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++)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"F"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95400" y="838200"/>
            <a:ext cx="7187640" cy="5431667"/>
            <a:chOff x="1358899" y="866695"/>
            <a:chExt cx="7187640" cy="5431667"/>
          </a:xfrm>
        </p:grpSpPr>
        <p:sp>
          <p:nvSpPr>
            <p:cNvPr id="4" name="Rectangle 3"/>
            <p:cNvSpPr/>
            <p:nvPr/>
          </p:nvSpPr>
          <p:spPr>
            <a:xfrm>
              <a:off x="1371599" y="866695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3999" y="92717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[16]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137730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m_ChunkPrevious:null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521" y="95709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1599" y="19129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19993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[32]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3999" y="2436398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34081" y="2003316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599" y="29797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30661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[64]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23999" y="351234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4082" y="306610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599" y="4267200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435358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4000" y="479856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m_ChunkPrevious:sb9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082" y="4357597"/>
              <a:ext cx="79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599" y="5315681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0" y="540206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0" y="582629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90188" y="5406078"/>
              <a:ext cx="51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nsolas" charset="0"/>
                  <a:ea typeface="Consolas" charset="0"/>
                  <a:cs typeface="Consolas" charset="0"/>
                </a:rPr>
                <a:t>sb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92566" y="3917600"/>
              <a:ext cx="1083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. . . </a:t>
              </a:r>
            </a:p>
          </p:txBody>
        </p:sp>
        <p:cxnSp>
          <p:nvCxnSpPr>
            <p:cNvPr id="33" name="Elbow Connector 32"/>
            <p:cNvCxnSpPr/>
            <p:nvPr/>
          </p:nvCxnSpPr>
          <p:spPr>
            <a:xfrm rot="10800000">
              <a:off x="1371600" y="1371600"/>
              <a:ext cx="12700" cy="984656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1371600" y="2438400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1358899" y="4798567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flipV="1">
              <a:off x="1371599" y="4119326"/>
              <a:ext cx="1066801" cy="605074"/>
            </a:xfrm>
            <a:prstGeom prst="bentConnector3">
              <a:avLst>
                <a:gd name="adj1" fmla="val -48809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19801" y="3138322"/>
              <a:ext cx="2526738" cy="52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Размер </a:t>
              </a:r>
              <a:r>
                <a:rPr lang="en-US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sb9: 4096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5" idx="2"/>
            </p:cNvCxnSpPr>
            <p:nvPr/>
          </p:nvCxnSpPr>
          <p:spPr>
            <a:xfrm flipV="1">
              <a:off x="5245029" y="3660450"/>
              <a:ext cx="2038141" cy="540950"/>
            </a:xfrm>
            <a:prstGeom prst="line">
              <a:avLst/>
            </a:prstGeom>
            <a:ln w="34925" cmpd="sng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типов</a:t>
            </a:r>
            <a:endParaRPr lang="en-US" dirty="0"/>
          </a:p>
        </p:txBody>
      </p:sp>
      <p:sp>
        <p:nvSpPr>
          <p:cNvPr id="4" name="Rounded Rectangle 23"/>
          <p:cNvSpPr/>
          <p:nvPr/>
        </p:nvSpPr>
        <p:spPr>
          <a:xfrm>
            <a:off x="228600" y="838200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Сами по себе типы используются довольно редко, полезными их делает возможность создания экземпляров. Экземпляр – это объект или значение, в зависимости от определения типа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016222"/>
            <a:ext cx="8686800" cy="8403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Экземпляры значимых типов это значения, ссылочных типов – объекты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28600" y="2998544"/>
            <a:ext cx="8686800" cy="8403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объект или каждое значение являются экземпляром только одного типа </a:t>
            </a:r>
          </a:p>
        </p:txBody>
      </p:sp>
    </p:spTree>
    <p:extLst>
      <p:ext uri="{BB962C8B-B14F-4D97-AF65-F5344CB8AC3E}">
        <p14:creationId xmlns:p14="http://schemas.microsoft.com/office/powerpoint/2010/main" val="21045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51138462"/>
              </p:ext>
            </p:extLst>
          </p:nvPr>
        </p:nvGraphicFramePr>
        <p:xfrm>
          <a:off x="266699" y="9906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наибольшее количество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Получает/устанавливает размер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EnsureCapacity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Гарантирует, что размер массива символов будет не меньше, чем значение параметра, передаваемого этому методу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количество символов в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Версия без параметров возвращает объект String, представляющий поле с массивом символов объекта StringBuilder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AppendFormat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Добавляет заданные объекты в массив символов, увеличивая его при необходимости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84953460"/>
              </p:ext>
            </p:extLst>
          </p:nvPr>
        </p:nvGraphicFramePr>
        <p:xfrm>
          <a:off x="266699" y="1371600"/>
          <a:ext cx="8610601" cy="3205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Заменяет один символ или строку символов в массиве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Удаляет диапазон символов из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Equals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только если объекты StringBuilder имеют одну и ту же максимальную емкость, емкость и одинаковые символы в массиве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СоруТо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Копирует подмножество символов StringBuilder в массив Char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47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1" y="1143000"/>
            <a:ext cx="8726607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 {1}", ".NET", "---Framework");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sb.Replace("-", " ").Remove(4, 3).ToString();</a:t>
            </a:r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8194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sb.AppendFormat("{0}{1}", ".NET", "Framework");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sb.ToString().ToUpper();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sb.Length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sb.Append(s).Insert(4, " 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 = sb.ToString();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Console.WriteLine(s);  // .NET FRAMEWORK</a:t>
            </a:r>
          </a:p>
        </p:txBody>
      </p:sp>
    </p:spTree>
    <p:extLst>
      <p:ext uri="{BB962C8B-B14F-4D97-AF65-F5344CB8AC3E}">
        <p14:creationId xmlns:p14="http://schemas.microsoft.com/office/powerpoint/2010/main" val="1804068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533400" y="762000"/>
            <a:ext cx="8610600" cy="5334000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b="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8636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упрощения решения задач по обработке символьной информации в пространстве имен System.Text.RegularExpressions определены классы для работы со строками, основанные на регулярных выражениях, Regex, Match и MatchCollection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23114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Регулярное выражение – это шаблон, согласно которому выполняется поиск соответствующего фрагмента текста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1" y="3429000"/>
            <a:ext cx="8726607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Использование регулярных выражений обеспечивает: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проверку строки на соответствие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поиск в тексте по заданному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разбиение текста на фрагменты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26951" y="5156200"/>
            <a:ext cx="8726607" cy="965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Набор управляющих кодов для идентификации специфических типов символов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Система для группирования частей подстрок и промежуточных результатов таких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28292549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282449208"/>
              </p:ext>
            </p:extLst>
          </p:nvPr>
        </p:nvGraphicFramePr>
        <p:xfrm>
          <a:off x="266334" y="990600"/>
          <a:ext cx="8611332" cy="480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символ, кроме \n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c.t соответствует фрагментам: cat, cut, c#t, c{t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 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 из последовательности, записанной внутри скобок. Допускается использование диапазонов символов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для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задания 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которого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используется символ «-»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c[aui]t соответствует фрагментам: cat, cut, cit. Выражение c[a-c]t соответствует фрагментам: cat, cbt, cct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[^]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символ, не входящий в последовательность, записанную внутри скобок. Допускается использование диапазонов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c[^aui]t соответствует фрагментам: cbt, cct, c2t и т.д. Выражение c[^a-c]t соответствует фрагментам: cdt, cet, c%t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380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88245336"/>
              </p:ext>
            </p:extLst>
          </p:nvPr>
        </p:nvGraphicFramePr>
        <p:xfrm>
          <a:off x="266334" y="1371600"/>
          <a:ext cx="8611332" cy="4251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алфавитно-цифровой символ, а также символ подчеркивания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cbt, cct, c2t, c_t и т. д., но не соответствует фрагментам c%t, c{t и т. 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 не удовлетворяющий \w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c%t, c{t, c.t и т.д., но не соответствует фрагментам cbt, cct, c2t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пробельный символ (пробел, табуляция и переход на новую строку)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\s\w\w\w\s соответствует любому слову из трех букв, окруженному пробельными символами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435100" y="166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3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91911017"/>
              </p:ext>
            </p:extLst>
          </p:nvPr>
        </p:nvGraphicFramePr>
        <p:xfrm>
          <a:off x="266334" y="1219200"/>
          <a:ext cx="8611332" cy="3977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не пробельный символ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\s\S\S\S\s соответствует любым трем непробельным символам, окруженным пробельными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\b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Граница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\B\d\d\d\B соответствует любым трем цифрам, входящим в состав слова так, что ни справа ни слева от них нет конца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\d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Любая десятичная цифра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c\dt соответствует фрагментам: c1t, c2t, c3t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176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9147817"/>
              </p:ext>
            </p:extLst>
          </p:nvPr>
        </p:nvGraphicFramePr>
        <p:xfrm>
          <a:off x="266334" y="1066800"/>
          <a:ext cx="8611331" cy="4343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Ноль,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ca*t соответствует фрагментам: ct,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Одно,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ca+t соответствует фрагментам: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Не более одного повторения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ca?t соответствует фрагментам: ct, 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Ровно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ca{3}t соответствует фрагменту: cаааt. Выражение (cat){2} соответствует фрагменту: cаtcat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4344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98208370"/>
              </p:ext>
            </p:extLst>
          </p:nvPr>
        </p:nvGraphicFramePr>
        <p:xfrm>
          <a:off x="266334" y="1524000"/>
          <a:ext cx="8611331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 крайней мере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ca{3,}t соответствует фрагментам: cаааt, caaaat, caaaaaaat и т.д. Выражение (cat){2,} соответствует фрагментам: cаtcat, catcatcat и т.д. 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 m}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 n до m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ca{2,4}t соответствует фрагментам: cааt, caaat, caaaat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86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762000"/>
            <a:ext cx="8726607" cy="3200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Слово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– @ "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Номер телефона в формате xxx-xx-xx – @"\d\d\d-\d\d-\d\d" или @"\d{3}(-\d\d){2} 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число со знаком, или без знака – @"[+-]?\d+"</a:t>
            </a:r>
          </a:p>
          <a:p>
            <a:pPr marL="179388" algn="just"/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Время в формате чч.мм, или чч:мм – @"([01]\d)|(2[0-4])[\.:][0-5]\d"</a:t>
            </a:r>
          </a:p>
        </p:txBody>
      </p:sp>
    </p:spTree>
    <p:extLst>
      <p:ext uri="{BB962C8B-B14F-4D97-AF65-F5344CB8AC3E}">
        <p14:creationId xmlns:p14="http://schemas.microsoft.com/office/powerpoint/2010/main" val="207681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типов</a:t>
            </a:r>
            <a:endParaRPr lang="en-US" dirty="0"/>
          </a:p>
        </p:txBody>
      </p:sp>
      <p:sp>
        <p:nvSpPr>
          <p:cNvPr id="4" name="Rounded Rectangle 23"/>
          <p:cNvSpPr/>
          <p:nvPr/>
        </p:nvSpPr>
        <p:spPr>
          <a:xfrm>
            <a:off x="228600" y="838200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Связь между типом и его экземпляром может быть явной или неявной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016222"/>
            <a:ext cx="8686800" cy="164137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Объявление локальной переменной или поля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System.Int32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приводит к выделению в памяти блока, связанного со своим типом только посредством кода, обрабатывающего этот блок. Среда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(компилятор и процедура проверки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 обеспечивают поддержку связи этого блока памяти с типом после загрузки кода</a:t>
            </a:r>
          </a:p>
        </p:txBody>
      </p:sp>
      <p:sp>
        <p:nvSpPr>
          <p:cNvPr id="7" name="Rounded Rectangle 24"/>
          <p:cNvSpPr/>
          <p:nvPr/>
        </p:nvSpPr>
        <p:spPr>
          <a:xfrm>
            <a:off x="228600" y="3827307"/>
            <a:ext cx="8686800" cy="1676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объект связан с типом явно. Поскольку объект доступен только посредством ссылки, фактический тип ссылки объекта может не совпадать с объявленным типом  ссылки. В подобных ситуациях нужен механизм , явно связывающий объект с его типом – 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это заголовок объекта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object header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19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</a:t>
            </a:r>
            <a:r>
              <a:rPr lang="en-US" dirty="0"/>
              <a:t> выражения</a:t>
            </a:r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854" y="2274927"/>
            <a:ext cx="4876800" cy="400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кругленный прямоугольник 7"/>
          <p:cNvSpPr/>
          <p:nvPr/>
        </p:nvSpPr>
        <p:spPr>
          <a:xfrm>
            <a:off x="226951" y="7620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Редактор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Expresso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подходит в качестве учебного пособия для начинающего пользователя регулярных выражений, а также является полнофункциональной средой разработки для опытного программиста или веб-дизайнер с обширными знаниями о регулярных выражений</a:t>
            </a:r>
          </a:p>
        </p:txBody>
      </p:sp>
    </p:spTree>
    <p:extLst>
      <p:ext uri="{BB962C8B-B14F-4D97-AF65-F5344CB8AC3E}">
        <p14:creationId xmlns:p14="http://schemas.microsoft.com/office/powerpoint/2010/main" val="967119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7448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Regex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Matches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Replace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3124201" y="762000"/>
            <a:ext cx="5829358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собака",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RegexOptions.IgnoreCase);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"Кот в доме, собака в конуре.";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"Котик в доме, собачка в конуре.";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 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 //False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111371" y="3581400"/>
            <a:ext cx="8842187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Regex(@"\d{2,3}(-\d\d){2}");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"tel:123-45-67";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"tel:no";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text3 = "tel:12-34-56";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Console.WriteLine(r.IsMatch(text2));//False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Console.WriteLine(r.IsMatch(text3));//True</a:t>
            </a:r>
          </a:p>
        </p:txBody>
      </p:sp>
    </p:spTree>
    <p:extLst>
      <p:ext uri="{BB962C8B-B14F-4D97-AF65-F5344CB8AC3E}">
        <p14:creationId xmlns:p14="http://schemas.microsoft.com/office/powerpoint/2010/main" val="25622216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8210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Success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Length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Index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NextMatch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2819400"/>
            <a:ext cx="87266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nn-NO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</a:t>
            </a:r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r = new Regex(@"[-+]?\d+");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 teg = r.Match(text);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sum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while (teg.Success)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Console.Write("{0} ", teg.Value);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sum += int.Parse(teg.ToString());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 = teg.NextMatch();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34811072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990600"/>
            <a:ext cx="8688507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3500" algn="just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MatchCollection</a:t>
            </a:r>
          </a:p>
          <a:p>
            <a:pPr marL="63500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Метод Matches класса Regex возвращает объект класса MatchCollection – коллекцию только для чтения всех фрагментов заданной строки, совпавших с шаблоном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667000"/>
            <a:ext cx="87012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Regex(@"[-+]?\d+");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MatchCollection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r.Matches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(Match temp in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sum +=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temp.ToString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12634531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65175" y="762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Replace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1447800"/>
            <a:ext cx="8726607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@"Контактные телефоны tel: 123-45-67, 123-34-56; fax:123-56-45";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Старые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newText = Regex.Replace(text, @"\d{2,3}(-\d\d){2}", "");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Новые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newText);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65175" y="3810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 </a:t>
            </a:r>
          </a:p>
        </p:txBody>
      </p:sp>
      <p:sp>
        <p:nvSpPr>
          <p:cNvPr id="6" name="Блок-схема: документ 5"/>
          <p:cNvSpPr/>
          <p:nvPr/>
        </p:nvSpPr>
        <p:spPr>
          <a:xfrm>
            <a:off x="254499" y="4495800"/>
            <a:ext cx="8698445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@"Контакты телефоны: 123-45-67, 123-34-56";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string[] newText = Regex.Split(text, "[ ,.:;]+");</a:t>
            </a:r>
          </a:p>
        </p:txBody>
      </p:sp>
    </p:spTree>
    <p:extLst>
      <p:ext uri="{BB962C8B-B14F-4D97-AF65-F5344CB8AC3E}">
        <p14:creationId xmlns:p14="http://schemas.microsoft.com/office/powerpoint/2010/main" val="11655610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08026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808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TrainingMaterialsTemplate</Template>
  <TotalTime>16179</TotalTime>
  <Words>7000</Words>
  <Application>Microsoft Macintosh PowerPoint</Application>
  <PresentationFormat>On-screen Show (4:3)</PresentationFormat>
  <Paragraphs>1398</Paragraphs>
  <Slides>96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 Black</vt:lpstr>
      <vt:lpstr>Calibri</vt:lpstr>
      <vt:lpstr>Consolas</vt:lpstr>
      <vt:lpstr>Courier New</vt:lpstr>
      <vt:lpstr>Helvetica</vt:lpstr>
      <vt:lpstr>HelveticaLTStd-Roman</vt:lpstr>
      <vt:lpstr>Lucida Grande</vt:lpstr>
      <vt:lpstr>Narkisim</vt:lpstr>
      <vt:lpstr>Trebuchet MS</vt:lpstr>
      <vt:lpstr>Wingdings</vt:lpstr>
      <vt:lpstr>Arial</vt:lpstr>
      <vt:lpstr>EPAM_PPT_General_Template_20150223</vt:lpstr>
      <vt:lpstr>PowerPoint Presentation</vt:lpstr>
      <vt:lpstr>PowerPoint Presentation</vt:lpstr>
      <vt:lpstr>Основы типов</vt:lpstr>
      <vt:lpstr>Основы типов</vt:lpstr>
      <vt:lpstr>Определение членов типа</vt:lpstr>
      <vt:lpstr>Определение членов типа</vt:lpstr>
      <vt:lpstr>Определение членов типа</vt:lpstr>
      <vt:lpstr>Использование типов</vt:lpstr>
      <vt:lpstr>Использование типов</vt:lpstr>
      <vt:lpstr>Понятие переменной</vt:lpstr>
      <vt:lpstr>Переменные ссылочного и значимого типа</vt:lpstr>
      <vt:lpstr>Переменные ссылочного и значимого типа</vt:lpstr>
      <vt:lpstr>Примитивные типы C#</vt:lpstr>
      <vt:lpstr>Примитивные типы C#</vt:lpstr>
      <vt:lpstr>Примитивные типы C#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Область видимости переменной</vt:lpstr>
      <vt:lpstr>Преобразование типов данных</vt:lpstr>
      <vt:lpstr>Преобразование типов данных</vt:lpstr>
      <vt:lpstr>Константы и переменные только для чтения</vt:lpstr>
      <vt:lpstr>Константы и переменные только для чтения</vt:lpstr>
      <vt:lpstr>PowerPoint Presentation</vt:lpstr>
      <vt:lpstr>Использование выражений и операций в С#. Выражения</vt:lpstr>
      <vt:lpstr>Использование выражений и операций в С#. Операции</vt:lpstr>
      <vt:lpstr>Использование выражений и операций в С#. Приоритет операций</vt:lpstr>
      <vt:lpstr>Оператор if. Сокращенная форма (one-way if)</vt:lpstr>
      <vt:lpstr>Оператор if. Сокращенная форма (one-way if)</vt:lpstr>
      <vt:lpstr>Оператор if. Полная форма (either-or if)</vt:lpstr>
      <vt:lpstr>Оператор if. Полная форма (either-or if)</vt:lpstr>
      <vt:lpstr>Оператор if. Лесенка if else if…(multiple-outcome if)</vt:lpstr>
      <vt:lpstr>Оператор if. Лесенка if else if…(multiple-outcome if)</vt:lpstr>
      <vt:lpstr>Оператор выбора switch</vt:lpstr>
      <vt:lpstr>Оператор выбора switch</vt:lpstr>
      <vt:lpstr>Оператор выбора switch</vt:lpstr>
      <vt:lpstr>Рекомендации по использованию операторов выбора</vt:lpstr>
      <vt:lpstr>Типы операторов цикла</vt:lpstr>
      <vt:lpstr>Оператор while</vt:lpstr>
      <vt:lpstr>Оператор do…while</vt:lpstr>
      <vt:lpstr>Оператор for</vt:lpstr>
      <vt:lpstr>Оператор for</vt:lpstr>
      <vt:lpstr>Оператор for</vt:lpstr>
      <vt:lpstr>Операторы break и continue</vt:lpstr>
      <vt:lpstr>Операторы break и continue</vt:lpstr>
      <vt:lpstr>PowerPoint Presentation</vt:lpstr>
      <vt:lpstr>Что такое массив?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Передача и возврат массивов</vt:lpstr>
      <vt:lpstr>PowerPoint Presentation</vt:lpstr>
      <vt:lpstr>Символы</vt:lpstr>
      <vt:lpstr>Символы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NET.C#.02 Основные программные конструкции C#</dc:title>
  <dc:creator>Anzhelika Kravchuk</dc:creator>
  <cp:lastModifiedBy>Анжелика Кравчук</cp:lastModifiedBy>
  <cp:revision>999</cp:revision>
  <dcterms:created xsi:type="dcterms:W3CDTF">2008-09-08T12:48:20Z</dcterms:created>
  <dcterms:modified xsi:type="dcterms:W3CDTF">2016-03-03T16:26:48Z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